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64"/>
  </p:notesMasterIdLst>
  <p:sldIdLst>
    <p:sldId id="256" r:id="rId5"/>
    <p:sldId id="257" r:id="rId6"/>
    <p:sldId id="258" r:id="rId7"/>
    <p:sldId id="259" r:id="rId8"/>
    <p:sldId id="260" r:id="rId9"/>
    <p:sldId id="261" r:id="rId10"/>
    <p:sldId id="262" r:id="rId11"/>
    <p:sldId id="263" r:id="rId12"/>
    <p:sldId id="265" r:id="rId13"/>
    <p:sldId id="266" r:id="rId14"/>
    <p:sldId id="267" r:id="rId15"/>
    <p:sldId id="325" r:id="rId16"/>
    <p:sldId id="332" r:id="rId17"/>
    <p:sldId id="340" r:id="rId18"/>
    <p:sldId id="270" r:id="rId19"/>
    <p:sldId id="271" r:id="rId20"/>
    <p:sldId id="272" r:id="rId21"/>
    <p:sldId id="273" r:id="rId22"/>
    <p:sldId id="274" r:id="rId23"/>
    <p:sldId id="275" r:id="rId24"/>
    <p:sldId id="276" r:id="rId25"/>
    <p:sldId id="277" r:id="rId26"/>
    <p:sldId id="336" r:id="rId27"/>
    <p:sldId id="337" r:id="rId28"/>
    <p:sldId id="278" r:id="rId29"/>
    <p:sldId id="327" r:id="rId30"/>
    <p:sldId id="328" r:id="rId31"/>
    <p:sldId id="329" r:id="rId32"/>
    <p:sldId id="330" r:id="rId33"/>
    <p:sldId id="331" r:id="rId34"/>
    <p:sldId id="333" r:id="rId35"/>
    <p:sldId id="335" r:id="rId36"/>
    <p:sldId id="296" r:id="rId37"/>
    <p:sldId id="334" r:id="rId38"/>
    <p:sldId id="297" r:id="rId39"/>
    <p:sldId id="298" r:id="rId40"/>
    <p:sldId id="299" r:id="rId41"/>
    <p:sldId id="300" r:id="rId42"/>
    <p:sldId id="301" r:id="rId43"/>
    <p:sldId id="302" r:id="rId44"/>
    <p:sldId id="303" r:id="rId45"/>
    <p:sldId id="304" r:id="rId46"/>
    <p:sldId id="305" r:id="rId47"/>
    <p:sldId id="338" r:id="rId48"/>
    <p:sldId id="341" r:id="rId49"/>
    <p:sldId id="306" r:id="rId50"/>
    <p:sldId id="307" r:id="rId51"/>
    <p:sldId id="310" r:id="rId52"/>
    <p:sldId id="311" r:id="rId53"/>
    <p:sldId id="312" r:id="rId54"/>
    <p:sldId id="313" r:id="rId55"/>
    <p:sldId id="317" r:id="rId56"/>
    <p:sldId id="318" r:id="rId57"/>
    <p:sldId id="319" r:id="rId58"/>
    <p:sldId id="323" r:id="rId59"/>
    <p:sldId id="321" r:id="rId60"/>
    <p:sldId id="322" r:id="rId61"/>
    <p:sldId id="316" r:id="rId62"/>
    <p:sldId id="315" r:id="rId63"/>
  </p:sldIdLst>
  <p:sldSz cx="12192000" cy="6858000"/>
  <p:notesSz cx="12192000" cy="6858000"/>
  <p:embeddedFontLst>
    <p:embeddedFont>
      <p:font typeface="Merriweather" panose="00000500000000000000" pitchFamily="2" charset="0"/>
      <p:regular r:id="rId65"/>
      <p:bold r:id="rId66"/>
      <p:italic r:id="rId67"/>
      <p:boldItalic r:id="rId68"/>
    </p:embeddedFont>
    <p:embeddedFont>
      <p:font typeface="Open Sans" panose="020B0606030504020204" pitchFamily="34" charset="0"/>
      <p:regular r:id="rId69"/>
      <p:bold r:id="rId70"/>
      <p:italic r:id="rId71"/>
      <p:boldItalic r:id="rId72"/>
    </p:embeddedFont>
    <p:embeddedFont>
      <p:font typeface="Tahoma" panose="020B0604030504040204" pitchFamily="34" charset="0"/>
      <p:regular r:id="rId73"/>
      <p:bold r:id="rId74"/>
    </p:embeddedFont>
    <p:embeddedFont>
      <p:font typeface="Trebuchet MS" panose="020B060302020202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gjE9ZW0sD+Bs+WQLZiMloLWUGt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D2EF73-0B75-4E69-9B8E-56707E253735}">
  <a:tblStyle styleId="{9BD2EF73-0B75-4E69-9B8E-56707E253735}"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003" y="6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4.fntdata"/><Relationship Id="rId89" Type="http://customschemas.google.com/relationships/presentationmetadata" Target="meta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0.fntdata"/><Relationship Id="rId5" Type="http://schemas.openxmlformats.org/officeDocument/2006/relationships/slide" Target="slides/slide1.xml"/><Relationship Id="rId61" Type="http://schemas.openxmlformats.org/officeDocument/2006/relationships/slide" Target="slides/slide57.xml"/><Relationship Id="rId90"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8.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6.fntdata"/><Relationship Id="rId75" Type="http://schemas.openxmlformats.org/officeDocument/2006/relationships/font" Target="fonts/font11.fntdata"/><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font" Target="fonts/font7.fntdata"/><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 name="Google Shape;38;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1f2f1c02da_2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1f2f1c02da_2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1f2f1c02da_2_4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1f2f1c02da_2_4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FCBAB6A1-E720-77F1-48AF-019BA980BE4F}"/>
            </a:ext>
          </a:extLst>
        </p:cNvPr>
        <p:cNvGrpSpPr/>
        <p:nvPr/>
      </p:nvGrpSpPr>
      <p:grpSpPr>
        <a:xfrm>
          <a:off x="0" y="0"/>
          <a:ext cx="0" cy="0"/>
          <a:chOff x="0" y="0"/>
          <a:chExt cx="0" cy="0"/>
        </a:xfrm>
      </p:grpSpPr>
      <p:sp>
        <p:nvSpPr>
          <p:cNvPr id="186" name="Google Shape;186;g31f2f1c02da_2_42:notes">
            <a:extLst>
              <a:ext uri="{FF2B5EF4-FFF2-40B4-BE49-F238E27FC236}">
                <a16:creationId xmlns:a16="http://schemas.microsoft.com/office/drawing/2014/main" id="{1256F5BB-4CF8-3886-9EA3-0E42F830DC43}"/>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1f2f1c02da_2_42:notes">
            <a:extLst>
              <a:ext uri="{FF2B5EF4-FFF2-40B4-BE49-F238E27FC236}">
                <a16:creationId xmlns:a16="http://schemas.microsoft.com/office/drawing/2014/main" id="{679E7BA9-4D4B-C98A-97D5-27054035AC94}"/>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11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26C549AA-61C1-5C81-20E5-ACAD2ACA48B5}"/>
            </a:ext>
          </a:extLst>
        </p:cNvPr>
        <p:cNvGrpSpPr/>
        <p:nvPr/>
      </p:nvGrpSpPr>
      <p:grpSpPr>
        <a:xfrm>
          <a:off x="0" y="0"/>
          <a:ext cx="0" cy="0"/>
          <a:chOff x="0" y="0"/>
          <a:chExt cx="0" cy="0"/>
        </a:xfrm>
      </p:grpSpPr>
      <p:sp>
        <p:nvSpPr>
          <p:cNvPr id="180" name="Google Shape;180;g31f2f1c02da_2_0:notes">
            <a:extLst>
              <a:ext uri="{FF2B5EF4-FFF2-40B4-BE49-F238E27FC236}">
                <a16:creationId xmlns:a16="http://schemas.microsoft.com/office/drawing/2014/main" id="{7480B2E9-78BE-67C2-13C0-EBA455020933}"/>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1f2f1c02da_2_0:notes">
            <a:extLst>
              <a:ext uri="{FF2B5EF4-FFF2-40B4-BE49-F238E27FC236}">
                <a16:creationId xmlns:a16="http://schemas.microsoft.com/office/drawing/2014/main" id="{4EEDC7BC-440D-60CB-C4D0-1A1738E2D8C0}"/>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695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D2FB5ACB-6EF8-AF97-4AA9-2560CFC45F98}"/>
            </a:ext>
          </a:extLst>
        </p:cNvPr>
        <p:cNvGrpSpPr/>
        <p:nvPr/>
      </p:nvGrpSpPr>
      <p:grpSpPr>
        <a:xfrm>
          <a:off x="0" y="0"/>
          <a:ext cx="0" cy="0"/>
          <a:chOff x="0" y="0"/>
          <a:chExt cx="0" cy="0"/>
        </a:xfrm>
      </p:grpSpPr>
      <p:sp>
        <p:nvSpPr>
          <p:cNvPr id="199" name="Google Shape;199;g31f2f1c02da_2_30:notes">
            <a:extLst>
              <a:ext uri="{FF2B5EF4-FFF2-40B4-BE49-F238E27FC236}">
                <a16:creationId xmlns:a16="http://schemas.microsoft.com/office/drawing/2014/main" id="{BE5F54B9-2D6A-70D9-A164-6CA577BDD57D}"/>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1f2f1c02da_2_30:notes">
            <a:extLst>
              <a:ext uri="{FF2B5EF4-FFF2-40B4-BE49-F238E27FC236}">
                <a16:creationId xmlns:a16="http://schemas.microsoft.com/office/drawing/2014/main" id="{80A1EA81-7F81-A179-F440-481A19FCF88C}"/>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183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1f2f1c02da_2_3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1f2f1c02da_2_3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 name="Google Shape;48;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585E1CF6-BA58-73E9-508E-ABCCF7EB23AF}"/>
            </a:ext>
          </a:extLst>
        </p:cNvPr>
        <p:cNvGrpSpPr/>
        <p:nvPr/>
      </p:nvGrpSpPr>
      <p:grpSpPr>
        <a:xfrm>
          <a:off x="0" y="0"/>
          <a:ext cx="0" cy="0"/>
          <a:chOff x="0" y="0"/>
          <a:chExt cx="0" cy="0"/>
        </a:xfrm>
      </p:grpSpPr>
      <p:sp>
        <p:nvSpPr>
          <p:cNvPr id="327" name="Google Shape;327;p17:notes">
            <a:extLst>
              <a:ext uri="{FF2B5EF4-FFF2-40B4-BE49-F238E27FC236}">
                <a16:creationId xmlns:a16="http://schemas.microsoft.com/office/drawing/2014/main" id="{1F2F0ED2-E865-D000-38A4-A925168FE2CD}"/>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7:notes">
            <a:extLst>
              <a:ext uri="{FF2B5EF4-FFF2-40B4-BE49-F238E27FC236}">
                <a16:creationId xmlns:a16="http://schemas.microsoft.com/office/drawing/2014/main" id="{73D808A2-3F57-C0E7-F471-4B5FBFFBA832}"/>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1179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9FA418C7-40C7-97AF-50AB-9D7BB9AABC76}"/>
            </a:ext>
          </a:extLst>
        </p:cNvPr>
        <p:cNvGrpSpPr/>
        <p:nvPr/>
      </p:nvGrpSpPr>
      <p:grpSpPr>
        <a:xfrm>
          <a:off x="0" y="0"/>
          <a:ext cx="0" cy="0"/>
          <a:chOff x="0" y="0"/>
          <a:chExt cx="0" cy="0"/>
        </a:xfrm>
      </p:grpSpPr>
      <p:sp>
        <p:nvSpPr>
          <p:cNvPr id="327" name="Google Shape;327;p17:notes">
            <a:extLst>
              <a:ext uri="{FF2B5EF4-FFF2-40B4-BE49-F238E27FC236}">
                <a16:creationId xmlns:a16="http://schemas.microsoft.com/office/drawing/2014/main" id="{BE3E1EFA-499B-233C-4CEF-629B3C68352C}"/>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7:notes">
            <a:extLst>
              <a:ext uri="{FF2B5EF4-FFF2-40B4-BE49-F238E27FC236}">
                <a16:creationId xmlns:a16="http://schemas.microsoft.com/office/drawing/2014/main" id="{39CE6FE8-B691-1A0C-9482-08774C197D11}"/>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432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F0C05332-40C5-2159-58AA-362763F29731}"/>
            </a:ext>
          </a:extLst>
        </p:cNvPr>
        <p:cNvGrpSpPr/>
        <p:nvPr/>
      </p:nvGrpSpPr>
      <p:grpSpPr>
        <a:xfrm>
          <a:off x="0" y="0"/>
          <a:ext cx="0" cy="0"/>
          <a:chOff x="0" y="0"/>
          <a:chExt cx="0" cy="0"/>
        </a:xfrm>
      </p:grpSpPr>
      <p:sp>
        <p:nvSpPr>
          <p:cNvPr id="338" name="Google Shape;338;p18:notes">
            <a:extLst>
              <a:ext uri="{FF2B5EF4-FFF2-40B4-BE49-F238E27FC236}">
                <a16:creationId xmlns:a16="http://schemas.microsoft.com/office/drawing/2014/main" id="{4823737D-1644-5ECE-6178-6869236C1DA8}"/>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8:notes">
            <a:extLst>
              <a:ext uri="{FF2B5EF4-FFF2-40B4-BE49-F238E27FC236}">
                <a16:creationId xmlns:a16="http://schemas.microsoft.com/office/drawing/2014/main" id="{FD9BB21F-6FBF-1472-F491-25745738FC0C}"/>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4610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9B8ACE8F-2CFD-207D-B580-2F36E6E21A49}"/>
            </a:ext>
          </a:extLst>
        </p:cNvPr>
        <p:cNvGrpSpPr/>
        <p:nvPr/>
      </p:nvGrpSpPr>
      <p:grpSpPr>
        <a:xfrm>
          <a:off x="0" y="0"/>
          <a:ext cx="0" cy="0"/>
          <a:chOff x="0" y="0"/>
          <a:chExt cx="0" cy="0"/>
        </a:xfrm>
      </p:grpSpPr>
      <p:sp>
        <p:nvSpPr>
          <p:cNvPr id="338" name="Google Shape;338;p18:notes">
            <a:extLst>
              <a:ext uri="{FF2B5EF4-FFF2-40B4-BE49-F238E27FC236}">
                <a16:creationId xmlns:a16="http://schemas.microsoft.com/office/drawing/2014/main" id="{FA58A4CC-BA65-650A-5135-1C837FD5CD35}"/>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8:notes">
            <a:extLst>
              <a:ext uri="{FF2B5EF4-FFF2-40B4-BE49-F238E27FC236}">
                <a16:creationId xmlns:a16="http://schemas.microsoft.com/office/drawing/2014/main" id="{4D7CEBC0-F6A7-C0A0-AFD7-C725643541FE}"/>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2325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5B31E860-6CF1-D8A0-AE75-56B3A4146F30}"/>
            </a:ext>
          </a:extLst>
        </p:cNvPr>
        <p:cNvGrpSpPr/>
        <p:nvPr/>
      </p:nvGrpSpPr>
      <p:grpSpPr>
        <a:xfrm>
          <a:off x="0" y="0"/>
          <a:ext cx="0" cy="0"/>
          <a:chOff x="0" y="0"/>
          <a:chExt cx="0" cy="0"/>
        </a:xfrm>
      </p:grpSpPr>
      <p:sp>
        <p:nvSpPr>
          <p:cNvPr id="338" name="Google Shape;338;p18:notes">
            <a:extLst>
              <a:ext uri="{FF2B5EF4-FFF2-40B4-BE49-F238E27FC236}">
                <a16:creationId xmlns:a16="http://schemas.microsoft.com/office/drawing/2014/main" id="{DAC5512F-C313-A97B-DA0C-F7603D944333}"/>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8:notes">
            <a:extLst>
              <a:ext uri="{FF2B5EF4-FFF2-40B4-BE49-F238E27FC236}">
                <a16:creationId xmlns:a16="http://schemas.microsoft.com/office/drawing/2014/main" id="{1AA18342-8DD9-2097-FBCA-90822F4A05B6}"/>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5621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37B9A939-9D95-6135-C796-5D17D6051B04}"/>
            </a:ext>
          </a:extLst>
        </p:cNvPr>
        <p:cNvGrpSpPr/>
        <p:nvPr/>
      </p:nvGrpSpPr>
      <p:grpSpPr>
        <a:xfrm>
          <a:off x="0" y="0"/>
          <a:ext cx="0" cy="0"/>
          <a:chOff x="0" y="0"/>
          <a:chExt cx="0" cy="0"/>
        </a:xfrm>
      </p:grpSpPr>
      <p:sp>
        <p:nvSpPr>
          <p:cNvPr id="338" name="Google Shape;338;p18:notes">
            <a:extLst>
              <a:ext uri="{FF2B5EF4-FFF2-40B4-BE49-F238E27FC236}">
                <a16:creationId xmlns:a16="http://schemas.microsoft.com/office/drawing/2014/main" id="{D983F36B-90D6-DED4-33FE-579D65B0A349}"/>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8:notes">
            <a:extLst>
              <a:ext uri="{FF2B5EF4-FFF2-40B4-BE49-F238E27FC236}">
                <a16:creationId xmlns:a16="http://schemas.microsoft.com/office/drawing/2014/main" id="{4DA9925E-FD5C-01BF-696E-B9860B846569}"/>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389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262D232C-B885-0E3F-D021-E4D9B327569E}"/>
            </a:ext>
          </a:extLst>
        </p:cNvPr>
        <p:cNvGrpSpPr/>
        <p:nvPr/>
      </p:nvGrpSpPr>
      <p:grpSpPr>
        <a:xfrm>
          <a:off x="0" y="0"/>
          <a:ext cx="0" cy="0"/>
          <a:chOff x="0" y="0"/>
          <a:chExt cx="0" cy="0"/>
        </a:xfrm>
      </p:grpSpPr>
      <p:sp>
        <p:nvSpPr>
          <p:cNvPr id="338" name="Google Shape;338;p18:notes">
            <a:extLst>
              <a:ext uri="{FF2B5EF4-FFF2-40B4-BE49-F238E27FC236}">
                <a16:creationId xmlns:a16="http://schemas.microsoft.com/office/drawing/2014/main" id="{5C19F3C1-6A51-99D0-A781-170577090DC4}"/>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8:notes">
            <a:extLst>
              <a:ext uri="{FF2B5EF4-FFF2-40B4-BE49-F238E27FC236}">
                <a16:creationId xmlns:a16="http://schemas.microsoft.com/office/drawing/2014/main" id="{1695578B-6618-4C40-183B-8809E041C971}"/>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4519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D239A3EF-0E63-E4AE-DF10-10C068412010}"/>
            </a:ext>
          </a:extLst>
        </p:cNvPr>
        <p:cNvGrpSpPr/>
        <p:nvPr/>
      </p:nvGrpSpPr>
      <p:grpSpPr>
        <a:xfrm>
          <a:off x="0" y="0"/>
          <a:ext cx="0" cy="0"/>
          <a:chOff x="0" y="0"/>
          <a:chExt cx="0" cy="0"/>
        </a:xfrm>
      </p:grpSpPr>
      <p:sp>
        <p:nvSpPr>
          <p:cNvPr id="338" name="Google Shape;338;p18:notes">
            <a:extLst>
              <a:ext uri="{FF2B5EF4-FFF2-40B4-BE49-F238E27FC236}">
                <a16:creationId xmlns:a16="http://schemas.microsoft.com/office/drawing/2014/main" id="{F5A2A68A-A31D-18CD-560C-2221736F8DFC}"/>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8:notes">
            <a:extLst>
              <a:ext uri="{FF2B5EF4-FFF2-40B4-BE49-F238E27FC236}">
                <a16:creationId xmlns:a16="http://schemas.microsoft.com/office/drawing/2014/main" id="{89DD4BF1-794F-C6D2-6D9E-57F2B6D9B589}"/>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2314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47B0C794-6884-D8BB-9C4A-671DDDF73E6E}"/>
            </a:ext>
          </a:extLst>
        </p:cNvPr>
        <p:cNvGrpSpPr/>
        <p:nvPr/>
      </p:nvGrpSpPr>
      <p:grpSpPr>
        <a:xfrm>
          <a:off x="0" y="0"/>
          <a:ext cx="0" cy="0"/>
          <a:chOff x="0" y="0"/>
          <a:chExt cx="0" cy="0"/>
        </a:xfrm>
      </p:grpSpPr>
      <p:sp>
        <p:nvSpPr>
          <p:cNvPr id="338" name="Google Shape;338;p18:notes">
            <a:extLst>
              <a:ext uri="{FF2B5EF4-FFF2-40B4-BE49-F238E27FC236}">
                <a16:creationId xmlns:a16="http://schemas.microsoft.com/office/drawing/2014/main" id="{FD0FB3A3-341D-8435-C2FE-8480D635547E}"/>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8:notes">
            <a:extLst>
              <a:ext uri="{FF2B5EF4-FFF2-40B4-BE49-F238E27FC236}">
                <a16:creationId xmlns:a16="http://schemas.microsoft.com/office/drawing/2014/main" id="{5325D7E1-988F-90A6-1E66-A8318E9F5CD6}"/>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5734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1c90e09af7_2_14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1c90e09af7_2_14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5CBF03AA-5B2C-A357-EB3D-B7EF5957C6EC}"/>
            </a:ext>
          </a:extLst>
        </p:cNvPr>
        <p:cNvGrpSpPr/>
        <p:nvPr/>
      </p:nvGrpSpPr>
      <p:grpSpPr>
        <a:xfrm>
          <a:off x="0" y="0"/>
          <a:ext cx="0" cy="0"/>
          <a:chOff x="0" y="0"/>
          <a:chExt cx="0" cy="0"/>
        </a:xfrm>
      </p:grpSpPr>
      <p:sp>
        <p:nvSpPr>
          <p:cNvPr id="516" name="Google Shape;516;g31c90e09af7_2_140:notes">
            <a:extLst>
              <a:ext uri="{FF2B5EF4-FFF2-40B4-BE49-F238E27FC236}">
                <a16:creationId xmlns:a16="http://schemas.microsoft.com/office/drawing/2014/main" id="{277EC322-895F-C1E5-7207-3954462FBCE1}"/>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1c90e09af7_2_140:notes">
            <a:extLst>
              <a:ext uri="{FF2B5EF4-FFF2-40B4-BE49-F238E27FC236}">
                <a16:creationId xmlns:a16="http://schemas.microsoft.com/office/drawing/2014/main" id="{573A49E3-BE0D-4AD9-EF29-BFA7A61A8B92}"/>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1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1c90e09af7_0_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g31c90e09af7_0_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8" name="Google Shape;668;p2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31f2f1c02da_3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g31f2f1c02da_3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p3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3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p3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1c90e09af7_3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31c90e09af7_3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1c90e09af7_3_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31c90e09af7_3_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1c90e09af7_3_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31c90e09af7_3_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9" name="Google Shape;819;p4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1"/>
        <p:cNvGrpSpPr/>
        <p:nvPr/>
      </p:nvGrpSpPr>
      <p:grpSpPr>
        <a:xfrm>
          <a:off x="0" y="0"/>
          <a:ext cx="0" cy="0"/>
          <a:chOff x="0" y="0"/>
          <a:chExt cx="0" cy="0"/>
        </a:xfrm>
      </p:grpSpPr>
      <p:pic>
        <p:nvPicPr>
          <p:cNvPr id="12" name="Google Shape;12;p42"/>
          <p:cNvPicPr preferRelativeResize="0"/>
          <p:nvPr/>
        </p:nvPicPr>
        <p:blipFill rotWithShape="1">
          <a:blip r:embed="rId2">
            <a:alphaModFix/>
          </a:blip>
          <a:srcRect/>
          <a:stretch/>
        </p:blipFill>
        <p:spPr>
          <a:xfrm>
            <a:off x="0" y="6181725"/>
            <a:ext cx="12192000" cy="6762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type="obj">
  <p:cSld name="OBJECT">
    <p:spTree>
      <p:nvGrpSpPr>
        <p:cNvPr id="1" name="Shape 13"/>
        <p:cNvGrpSpPr/>
        <p:nvPr/>
      </p:nvGrpSpPr>
      <p:grpSpPr>
        <a:xfrm>
          <a:off x="0" y="0"/>
          <a:ext cx="0" cy="0"/>
          <a:chOff x="0" y="0"/>
          <a:chExt cx="0" cy="0"/>
        </a:xfrm>
      </p:grpSpPr>
      <p:sp>
        <p:nvSpPr>
          <p:cNvPr id="14" name="Google Shape;14;p43"/>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7030A0">
              <a:alpha val="27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 name="Google Shape;15;p43"/>
          <p:cNvPicPr preferRelativeResize="0"/>
          <p:nvPr/>
        </p:nvPicPr>
        <p:blipFill rotWithShape="1">
          <a:blip r:embed="rId2">
            <a:alphaModFix/>
          </a:blip>
          <a:srcRect/>
          <a:stretch/>
        </p:blipFill>
        <p:spPr>
          <a:xfrm>
            <a:off x="208502" y="6208330"/>
            <a:ext cx="1859168" cy="331995"/>
          </a:xfrm>
          <a:prstGeom prst="rect">
            <a:avLst/>
          </a:prstGeom>
          <a:noFill/>
          <a:ln>
            <a:noFill/>
          </a:ln>
        </p:spPr>
      </p:pic>
      <p:sp>
        <p:nvSpPr>
          <p:cNvPr id="16" name="Google Shape;16;p43"/>
          <p:cNvSpPr txBox="1">
            <a:spLocks noGrp="1"/>
          </p:cNvSpPr>
          <p:nvPr>
            <p:ph type="title"/>
          </p:nvPr>
        </p:nvSpPr>
        <p:spPr>
          <a:xfrm>
            <a:off x="432670" y="812291"/>
            <a:ext cx="3183254"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3"/>
          <p:cNvSpPr txBox="1">
            <a:spLocks noGrp="1"/>
          </p:cNvSpPr>
          <p:nvPr>
            <p:ph type="ftr" idx="11"/>
          </p:nvPr>
        </p:nvSpPr>
        <p:spPr>
          <a:xfrm>
            <a:off x="7932210" y="6231398"/>
            <a:ext cx="1819275"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43"/>
          <p:cNvSpPr txBox="1">
            <a:spLocks noGrp="1"/>
          </p:cNvSpPr>
          <p:nvPr>
            <p:ph type="dt" idx="10"/>
          </p:nvPr>
        </p:nvSpPr>
        <p:spPr>
          <a:xfrm>
            <a:off x="10839915" y="6225302"/>
            <a:ext cx="1130934"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19"/>
        <p:cNvGrpSpPr/>
        <p:nvPr/>
      </p:nvGrpSpPr>
      <p:grpSpPr>
        <a:xfrm>
          <a:off x="0" y="0"/>
          <a:ext cx="0" cy="0"/>
          <a:chOff x="0" y="0"/>
          <a:chExt cx="0" cy="0"/>
        </a:xfrm>
      </p:grpSpPr>
      <p:sp>
        <p:nvSpPr>
          <p:cNvPr id="20" name="Google Shape;20;p44"/>
          <p:cNvSpPr txBox="1">
            <a:spLocks noGrp="1"/>
          </p:cNvSpPr>
          <p:nvPr>
            <p:ph type="title"/>
          </p:nvPr>
        </p:nvSpPr>
        <p:spPr>
          <a:xfrm>
            <a:off x="432670" y="812291"/>
            <a:ext cx="3183254"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4"/>
          <p:cNvSpPr txBox="1">
            <a:spLocks noGrp="1"/>
          </p:cNvSpPr>
          <p:nvPr>
            <p:ph type="body" idx="1"/>
          </p:nvPr>
        </p:nvSpPr>
        <p:spPr>
          <a:xfrm>
            <a:off x="474680" y="1582892"/>
            <a:ext cx="11496675" cy="453136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44"/>
          <p:cNvSpPr txBox="1">
            <a:spLocks noGrp="1"/>
          </p:cNvSpPr>
          <p:nvPr>
            <p:ph type="ftr" idx="11"/>
          </p:nvPr>
        </p:nvSpPr>
        <p:spPr>
          <a:xfrm>
            <a:off x="7932210" y="6231398"/>
            <a:ext cx="1819275"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4"/>
          <p:cNvSpPr txBox="1">
            <a:spLocks noGrp="1"/>
          </p:cNvSpPr>
          <p:nvPr>
            <p:ph type="dt" idx="10"/>
          </p:nvPr>
        </p:nvSpPr>
        <p:spPr>
          <a:xfrm>
            <a:off x="10839915" y="6225302"/>
            <a:ext cx="1130934"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25"/>
        <p:cNvGrpSpPr/>
        <p:nvPr/>
      </p:nvGrpSpPr>
      <p:grpSpPr>
        <a:xfrm>
          <a:off x="0" y="0"/>
          <a:ext cx="0" cy="0"/>
          <a:chOff x="0" y="0"/>
          <a:chExt cx="0" cy="0"/>
        </a:xfrm>
      </p:grpSpPr>
      <p:sp>
        <p:nvSpPr>
          <p:cNvPr id="26" name="Google Shape;26;p45"/>
          <p:cNvSpPr txBox="1">
            <a:spLocks noGrp="1"/>
          </p:cNvSpPr>
          <p:nvPr>
            <p:ph type="title"/>
          </p:nvPr>
        </p:nvSpPr>
        <p:spPr>
          <a:xfrm>
            <a:off x="432670" y="812291"/>
            <a:ext cx="3183254"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45"/>
          <p:cNvSpPr txBox="1">
            <a:spLocks noGrp="1"/>
          </p:cNvSpPr>
          <p:nvPr>
            <p:ph type="body" idx="2"/>
          </p:nvPr>
        </p:nvSpPr>
        <p:spPr>
          <a:xfrm>
            <a:off x="6877294" y="1446276"/>
            <a:ext cx="3437890" cy="386587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000" b="0" i="0">
                <a:solidFill>
                  <a:srgbClr val="ECD6FF"/>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45"/>
          <p:cNvSpPr txBox="1">
            <a:spLocks noGrp="1"/>
          </p:cNvSpPr>
          <p:nvPr>
            <p:ph type="ftr" idx="11"/>
          </p:nvPr>
        </p:nvSpPr>
        <p:spPr>
          <a:xfrm>
            <a:off x="7932210" y="6231398"/>
            <a:ext cx="1819275"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5"/>
          <p:cNvSpPr txBox="1">
            <a:spLocks noGrp="1"/>
          </p:cNvSpPr>
          <p:nvPr>
            <p:ph type="dt" idx="10"/>
          </p:nvPr>
        </p:nvSpPr>
        <p:spPr>
          <a:xfrm>
            <a:off x="10839915" y="6225302"/>
            <a:ext cx="1130934"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32"/>
        <p:cNvGrpSpPr/>
        <p:nvPr/>
      </p:nvGrpSpPr>
      <p:grpSpPr>
        <a:xfrm>
          <a:off x="0" y="0"/>
          <a:ext cx="0" cy="0"/>
          <a:chOff x="0" y="0"/>
          <a:chExt cx="0" cy="0"/>
        </a:xfrm>
      </p:grpSpPr>
      <p:sp>
        <p:nvSpPr>
          <p:cNvPr id="33" name="Google Shape;33;p46"/>
          <p:cNvSpPr txBox="1">
            <a:spLocks noGrp="1"/>
          </p:cNvSpPr>
          <p:nvPr>
            <p:ph type="ftr" idx="11"/>
          </p:nvPr>
        </p:nvSpPr>
        <p:spPr>
          <a:xfrm>
            <a:off x="7932210" y="6231398"/>
            <a:ext cx="1819275"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6"/>
          <p:cNvSpPr txBox="1">
            <a:spLocks noGrp="1"/>
          </p:cNvSpPr>
          <p:nvPr>
            <p:ph type="dt" idx="10"/>
          </p:nvPr>
        </p:nvSpPr>
        <p:spPr>
          <a:xfrm>
            <a:off x="10839915" y="6225302"/>
            <a:ext cx="1130934" cy="304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0" i="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432670" y="812291"/>
            <a:ext cx="3183254" cy="69596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400" b="1" i="0" u="none" strike="noStrike" cap="none">
                <a:solidFill>
                  <a:schemeClr val="lt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1"/>
          <p:cNvSpPr txBox="1">
            <a:spLocks noGrp="1"/>
          </p:cNvSpPr>
          <p:nvPr>
            <p:ph type="body" idx="1"/>
          </p:nvPr>
        </p:nvSpPr>
        <p:spPr>
          <a:xfrm>
            <a:off x="474680" y="1582892"/>
            <a:ext cx="11496675" cy="453136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41"/>
          <p:cNvSpPr txBox="1">
            <a:spLocks noGrp="1"/>
          </p:cNvSpPr>
          <p:nvPr>
            <p:ph type="ftr" idx="11"/>
          </p:nvPr>
        </p:nvSpPr>
        <p:spPr>
          <a:xfrm>
            <a:off x="7932210" y="6231398"/>
            <a:ext cx="1819275" cy="3048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1"/>
          <p:cNvSpPr txBox="1">
            <a:spLocks noGrp="1"/>
          </p:cNvSpPr>
          <p:nvPr>
            <p:ph type="dt" idx="10"/>
          </p:nvPr>
        </p:nvSpPr>
        <p:spPr>
          <a:xfrm>
            <a:off x="10839915" y="6225302"/>
            <a:ext cx="1130934" cy="3048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3.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2.sv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jpeg"/><Relationship Id="rId7"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
          <p:cNvSpPr txBox="1"/>
          <p:nvPr/>
        </p:nvSpPr>
        <p:spPr>
          <a:xfrm>
            <a:off x="685800" y="2286000"/>
            <a:ext cx="10591800" cy="954107"/>
          </a:xfrm>
          <a:prstGeom prst="rect">
            <a:avLst/>
          </a:prstGeom>
          <a:solidFill>
            <a:srgbClr val="31859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Calibri"/>
                <a:ea typeface="Calibri"/>
                <a:cs typeface="Calibri"/>
                <a:sym typeface="Calibri"/>
              </a:rPr>
              <a:t>LEVERAGING MULTIOMICS DATA FOR PERSONALIZED LUNG CANCER PROGNOSIS THROUGH </a:t>
            </a:r>
            <a:r>
              <a:rPr lang="en-US" sz="2800" b="1">
                <a:solidFill>
                  <a:schemeClr val="dk1"/>
                </a:solidFill>
                <a:latin typeface="Calibri"/>
                <a:ea typeface="Calibri"/>
                <a:cs typeface="Calibri"/>
                <a:sym typeface="Calibri"/>
              </a:rPr>
              <a:t>INTEGRATED</a:t>
            </a:r>
            <a:r>
              <a:rPr lang="en-US" sz="2800" b="1" i="0" u="none" strike="noStrike" cap="none">
                <a:solidFill>
                  <a:schemeClr val="dk1"/>
                </a:solidFill>
                <a:latin typeface="Calibri"/>
                <a:ea typeface="Calibri"/>
                <a:cs typeface="Calibri"/>
                <a:sym typeface="Calibri"/>
              </a:rPr>
              <a:t> HEALTH PROFILES</a:t>
            </a:r>
            <a:endParaRPr lang="en-US">
              <a:solidFill>
                <a:schemeClr val="dk1"/>
              </a:solidFill>
            </a:endParaRPr>
          </a:p>
        </p:txBody>
      </p:sp>
      <p:sp>
        <p:nvSpPr>
          <p:cNvPr id="41" name="Google Shape;41;p1"/>
          <p:cNvSpPr txBox="1"/>
          <p:nvPr/>
        </p:nvSpPr>
        <p:spPr>
          <a:xfrm>
            <a:off x="5327296" y="3227728"/>
            <a:ext cx="1308808" cy="369332"/>
          </a:xfrm>
          <a:prstGeom prst="rect">
            <a:avLst/>
          </a:prstGeom>
          <a:solidFill>
            <a:srgbClr val="31859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24-25J-211</a:t>
            </a:r>
            <a:endParaRPr/>
          </a:p>
        </p:txBody>
      </p:sp>
      <p:sp>
        <p:nvSpPr>
          <p:cNvPr id="42" name="Google Shape;42;p1"/>
          <p:cNvSpPr txBox="1"/>
          <p:nvPr/>
        </p:nvSpPr>
        <p:spPr>
          <a:xfrm>
            <a:off x="4500988" y="4154067"/>
            <a:ext cx="2961423" cy="769441"/>
          </a:xfrm>
          <a:prstGeom prst="rect">
            <a:avLst/>
          </a:prstGeom>
          <a:solidFill>
            <a:srgbClr val="31859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a:solidFill>
                  <a:schemeClr val="dk1"/>
                </a:solidFill>
                <a:latin typeface="Calibri"/>
                <a:ea typeface="Calibri"/>
                <a:cs typeface="Calibri"/>
                <a:sym typeface="Calibri"/>
              </a:rPr>
              <a:t>NSCLC360</a:t>
            </a:r>
            <a:endParaRPr/>
          </a:p>
        </p:txBody>
      </p:sp>
      <p:sp>
        <p:nvSpPr>
          <p:cNvPr id="43" name="Google Shape;43;p1"/>
          <p:cNvSpPr/>
          <p:nvPr/>
        </p:nvSpPr>
        <p:spPr>
          <a:xfrm>
            <a:off x="0" y="6181176"/>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4" name="Google Shape;44;p1"/>
          <p:cNvPicPr preferRelativeResize="0"/>
          <p:nvPr/>
        </p:nvPicPr>
        <p:blipFill rotWithShape="1">
          <a:blip r:embed="rId3">
            <a:alphaModFix/>
          </a:blip>
          <a:srcRect/>
          <a:stretch/>
        </p:blipFill>
        <p:spPr>
          <a:xfrm>
            <a:off x="208502" y="6347295"/>
            <a:ext cx="1859168" cy="331995"/>
          </a:xfrm>
          <a:prstGeom prst="rect">
            <a:avLst/>
          </a:prstGeom>
          <a:solidFill>
            <a:srgbClr val="FBD4B4"/>
          </a:solidFill>
          <a:ln>
            <a:noFill/>
          </a:ln>
        </p:spPr>
      </p:pic>
      <p:sp>
        <p:nvSpPr>
          <p:cNvPr id="45" name="Google Shape;45;p1"/>
          <p:cNvSpPr txBox="1"/>
          <p:nvPr/>
        </p:nvSpPr>
        <p:spPr>
          <a:xfrm>
            <a:off x="5176966" y="6333723"/>
            <a:ext cx="228475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1f2f1c02da_2_0"/>
          <p:cNvSpPr txBox="1">
            <a:spLocks noGrp="1"/>
          </p:cNvSpPr>
          <p:nvPr>
            <p:ph type="title"/>
          </p:nvPr>
        </p:nvSpPr>
        <p:spPr>
          <a:xfrm>
            <a:off x="432670" y="812291"/>
            <a:ext cx="3183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Data Set </a:t>
            </a:r>
            <a:endParaRPr>
              <a:solidFill>
                <a:schemeClr val="dk1"/>
              </a:solidFill>
            </a:endParaRPr>
          </a:p>
        </p:txBody>
      </p:sp>
      <p:sp>
        <p:nvSpPr>
          <p:cNvPr id="184" name="Google Shape;184;g31f2f1c02da_2_0"/>
          <p:cNvSpPr txBox="1"/>
          <p:nvPr/>
        </p:nvSpPr>
        <p:spPr>
          <a:xfrm>
            <a:off x="916325" y="1721099"/>
            <a:ext cx="9627300" cy="3401384"/>
          </a:xfrm>
          <a:prstGeom prst="rect">
            <a:avLst/>
          </a:prstGeom>
          <a:solidFill>
            <a:schemeClr val="lt2"/>
          </a:solid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Char char="●"/>
            </a:pPr>
            <a:r>
              <a:rPr lang="en-US" sz="2100" b="1">
                <a:solidFill>
                  <a:schemeClr val="dk1"/>
                </a:solidFill>
              </a:rPr>
              <a:t>Dataset obtained from The Cancer Imaging Archive (TCIA), which provides open-access medical imaging datasets.</a:t>
            </a:r>
            <a:endParaRPr sz="2100" b="1">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Contains DICOM images with tumor-related features location, and pathological staging (T, N, M).</a:t>
            </a:r>
            <a:endParaRPr sz="2100" b="1">
              <a:solidFill>
                <a:schemeClr val="dk1"/>
              </a:solidFill>
            </a:endParaRPr>
          </a:p>
          <a:p>
            <a:pPr marL="457200" lvl="0" indent="-361950" algn="l" rtl="0">
              <a:spcBef>
                <a:spcPts val="0"/>
              </a:spcBef>
              <a:spcAft>
                <a:spcPts val="0"/>
              </a:spcAft>
              <a:buClr>
                <a:schemeClr val="dk1"/>
              </a:buClr>
              <a:buSzPts val="2100"/>
              <a:buChar char="●"/>
            </a:pPr>
            <a:r>
              <a:rPr lang="en-US" sz="2100" b="1">
                <a:solidFill>
                  <a:schemeClr val="dk1"/>
                </a:solidFill>
              </a:rPr>
              <a:t>Accessed directly from TCIA’s website without using the NBIA Data Retriever.</a:t>
            </a:r>
            <a:endParaRPr sz="2100" b="1">
              <a:solidFill>
                <a:schemeClr val="dk1"/>
              </a:solidFill>
            </a:endParaRPr>
          </a:p>
          <a:p>
            <a:pPr marL="457200" indent="-361950">
              <a:buClr>
                <a:schemeClr val="dk1"/>
              </a:buClr>
              <a:buSzPts val="2100"/>
              <a:buChar char="●"/>
            </a:pPr>
            <a:r>
              <a:rPr lang="en-US" sz="2100" b="1">
                <a:solidFill>
                  <a:schemeClr val="dk1"/>
                </a:solidFill>
              </a:rPr>
              <a:t>Includes 211 Patients imaging data like CT and PET scans.</a:t>
            </a:r>
          </a:p>
          <a:p>
            <a:pPr marL="457200" lvl="0" indent="-361950" algn="l" rtl="0">
              <a:spcBef>
                <a:spcPts val="0"/>
              </a:spcBef>
              <a:spcAft>
                <a:spcPts val="0"/>
              </a:spcAft>
              <a:buClr>
                <a:schemeClr val="dk1"/>
              </a:buClr>
              <a:buSzPts val="2100"/>
              <a:buChar char="●"/>
            </a:pPr>
            <a:r>
              <a:rPr lang="en-US" sz="2100" b="1">
                <a:solidFill>
                  <a:schemeClr val="dk1"/>
                </a:solidFill>
              </a:rPr>
              <a:t>TCIA and contributing researchers acknowledged for providing the dataset</a:t>
            </a:r>
            <a:r>
              <a:rPr lang="en-US" sz="2100">
                <a:solidFill>
                  <a:schemeClr val="dk1"/>
                </a:solidFill>
              </a:rPr>
              <a:t>.</a:t>
            </a:r>
            <a:endParaRPr sz="2100">
              <a:solidFill>
                <a:schemeClr val="dk1"/>
              </a:solidFill>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31f2f1c02da_2_42"/>
          <p:cNvSpPr txBox="1">
            <a:spLocks noGrp="1"/>
          </p:cNvSpPr>
          <p:nvPr>
            <p:ph type="title"/>
          </p:nvPr>
        </p:nvSpPr>
        <p:spPr>
          <a:xfrm>
            <a:off x="1041299" y="812300"/>
            <a:ext cx="7254900" cy="677400"/>
          </a:xfrm>
          <a:prstGeom prst="rect">
            <a:avLst/>
          </a:prstGeom>
        </p:spPr>
        <p:txBody>
          <a:bodyPr spcFirstLastPara="1" wrap="square" lIns="0" tIns="0" rIns="0" bIns="0" anchor="t" anchorCtr="0">
            <a:spAutoFit/>
          </a:bodyPr>
          <a:lstStyle/>
          <a:p>
            <a:pPr marL="0" lvl="0" indent="0" algn="l">
              <a:spcBef>
                <a:spcPts val="0"/>
              </a:spcBef>
              <a:spcAft>
                <a:spcPts val="0"/>
              </a:spcAft>
              <a:buNone/>
            </a:pPr>
            <a:r>
              <a:rPr lang="en-US">
                <a:solidFill>
                  <a:schemeClr val="dk1"/>
                </a:solidFill>
              </a:rPr>
              <a:t>Methodology</a:t>
            </a:r>
            <a:endParaRPr lang="en-US" err="1">
              <a:solidFill>
                <a:schemeClr val="dk1"/>
              </a:solidFill>
            </a:endParaRPr>
          </a:p>
        </p:txBody>
      </p:sp>
      <p:sp>
        <p:nvSpPr>
          <p:cNvPr id="190" name="Google Shape;190;g31f2f1c02da_2_42"/>
          <p:cNvSpPr txBox="1"/>
          <p:nvPr/>
        </p:nvSpPr>
        <p:spPr>
          <a:xfrm>
            <a:off x="1042740" y="1789175"/>
            <a:ext cx="9848985" cy="4971504"/>
          </a:xfrm>
          <a:prstGeom prst="rect">
            <a:avLst/>
          </a:prstGeom>
          <a:solidFill>
            <a:schemeClr val="lt2"/>
          </a:solidFill>
          <a:ln>
            <a:noFill/>
          </a:ln>
        </p:spPr>
        <p:txBody>
          <a:bodyPr spcFirstLastPara="1" wrap="square" lIns="91425" tIns="91425" rIns="91425" bIns="91425" anchor="t" anchorCtr="0">
            <a:noAutofit/>
          </a:bodyPr>
          <a:lstStyle/>
          <a:p>
            <a:pPr marL="457200" indent="-381000">
              <a:buClr>
                <a:schemeClr val="dk1"/>
              </a:buClr>
              <a:buSzPts val="2400"/>
              <a:buChar char="●"/>
            </a:pPr>
            <a:r>
              <a:rPr lang="en-US" sz="2400">
                <a:solidFill>
                  <a:schemeClr val="dk1"/>
                </a:solidFill>
              </a:rPr>
              <a:t>Converted 2D DICOM PET/CT slices to 3D volumes for improved spatial interaction and tumor classification.</a:t>
            </a:r>
          </a:p>
          <a:p>
            <a:pPr marL="457200" indent="-381000">
              <a:buClr>
                <a:schemeClr val="dk1"/>
              </a:buClr>
              <a:buSzPts val="2400"/>
              <a:buChar char="●"/>
            </a:pPr>
            <a:r>
              <a:rPr lang="en-US" sz="2400">
                <a:solidFill>
                  <a:schemeClr val="dk1"/>
                </a:solidFill>
              </a:rPr>
              <a:t>Enhanced image quality through contrast enhancement, noise reduction, and spatial normalization. DICOM images resized to (64, 128, 128) for consistency.</a:t>
            </a:r>
          </a:p>
          <a:p>
            <a:pPr marL="457200" indent="-381000">
              <a:buClr>
                <a:schemeClr val="dk1"/>
              </a:buClr>
              <a:buSzPts val="2400"/>
              <a:buChar char="●"/>
            </a:pPr>
            <a:r>
              <a:rPr lang="en-US" sz="2400">
                <a:solidFill>
                  <a:schemeClr val="dk1"/>
                </a:solidFill>
              </a:rPr>
              <a:t>Utilized a pretrained </a:t>
            </a:r>
            <a:r>
              <a:rPr lang="en-US" sz="2400" b="1">
                <a:solidFill>
                  <a:schemeClr val="dk1"/>
                </a:solidFill>
              </a:rPr>
              <a:t>ResNet-50</a:t>
            </a:r>
            <a:r>
              <a:rPr lang="en-US" sz="2400">
                <a:solidFill>
                  <a:schemeClr val="dk1"/>
                </a:solidFill>
              </a:rPr>
              <a:t> model fine-tuned on 3D transformed PET/CT volumes for tumor localization and TNM classification.</a:t>
            </a:r>
          </a:p>
          <a:p>
            <a:pPr>
              <a:buClr>
                <a:schemeClr val="dk1"/>
              </a:buClr>
              <a:buSzPts val="2400"/>
              <a:buChar char="•"/>
            </a:pPr>
            <a:r>
              <a:rPr lang="en-US" sz="2400" b="1">
                <a:solidFill>
                  <a:schemeClr val="dk1"/>
                </a:solidFill>
              </a:rPr>
              <a:t>Classification Models:</a:t>
            </a:r>
            <a:r>
              <a:rPr lang="en-US" sz="2400">
                <a:solidFill>
                  <a:schemeClr val="dk1"/>
                </a:solidFill>
              </a:rPr>
              <a:t> Developed 4 models using ResNet-50 for: </a:t>
            </a:r>
          </a:p>
          <a:p>
            <a:pPr marL="457200" lvl="1">
              <a:buSzPts val="2400"/>
              <a:buFont typeface="Courier New"/>
              <a:buChar char="o"/>
            </a:pPr>
            <a:r>
              <a:rPr lang="en-US" sz="2400">
                <a:solidFill>
                  <a:schemeClr val="dk1"/>
                </a:solidFill>
              </a:rPr>
              <a:t>Tumor localization</a:t>
            </a:r>
            <a:endParaRPr lang="en-US">
              <a:solidFill>
                <a:schemeClr val="dk1"/>
              </a:solidFill>
            </a:endParaRPr>
          </a:p>
          <a:p>
            <a:pPr marL="457200" lvl="1">
              <a:buSzPts val="2400"/>
              <a:buFont typeface="Courier New"/>
              <a:buChar char="o"/>
            </a:pPr>
            <a:r>
              <a:rPr lang="en-US" sz="2400">
                <a:solidFill>
                  <a:schemeClr val="dk1"/>
                </a:solidFill>
              </a:rPr>
              <a:t>T-stage (Tumor classification)</a:t>
            </a:r>
            <a:endParaRPr lang="en-US">
              <a:solidFill>
                <a:schemeClr val="dk1"/>
              </a:solidFill>
            </a:endParaRPr>
          </a:p>
          <a:p>
            <a:pPr marL="457200" lvl="1">
              <a:buSzPts val="2400"/>
              <a:buFont typeface="Courier New"/>
              <a:buChar char="o"/>
            </a:pPr>
            <a:r>
              <a:rPr lang="en-US" sz="2400">
                <a:solidFill>
                  <a:schemeClr val="dk1"/>
                </a:solidFill>
              </a:rPr>
              <a:t>N-stage (Lymph node involvement)</a:t>
            </a:r>
            <a:endParaRPr lang="en-US">
              <a:solidFill>
                <a:schemeClr val="dk1"/>
              </a:solidFill>
            </a:endParaRPr>
          </a:p>
          <a:p>
            <a:pPr marL="457200" lvl="1">
              <a:buSzPts val="2400"/>
              <a:buFont typeface="Courier New"/>
              <a:buChar char="o"/>
            </a:pPr>
            <a:r>
              <a:rPr lang="en-US" sz="2400">
                <a:solidFill>
                  <a:schemeClr val="dk1"/>
                </a:solidFill>
              </a:rPr>
              <a:t>M-stage (Metastasis prediction)</a:t>
            </a:r>
            <a:endParaRPr lang="en-US">
              <a:solidFill>
                <a:schemeClr val="dk1"/>
              </a:solidFill>
            </a:endParaRPr>
          </a:p>
          <a:p>
            <a:pPr marL="457200" lvl="0" indent="-381000" algn="l">
              <a:spcBef>
                <a:spcPts val="0"/>
              </a:spcBef>
              <a:spcAft>
                <a:spcPts val="0"/>
              </a:spcAft>
              <a:buClr>
                <a:schemeClr val="dk1"/>
              </a:buClr>
              <a:buSzPts val="2400"/>
              <a:buChar char="●"/>
            </a:pPr>
            <a:endParaRPr lang="en-US" sz="2400">
              <a:solidFill>
                <a:schemeClr val="dk1"/>
              </a:solidFill>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a:extLst>
            <a:ext uri="{FF2B5EF4-FFF2-40B4-BE49-F238E27FC236}">
              <a16:creationId xmlns:a16="http://schemas.microsoft.com/office/drawing/2014/main" id="{541F2E5A-F9A3-8483-34F3-2A692CE24D7F}"/>
            </a:ext>
          </a:extLst>
        </p:cNvPr>
        <p:cNvGrpSpPr/>
        <p:nvPr/>
      </p:nvGrpSpPr>
      <p:grpSpPr>
        <a:xfrm>
          <a:off x="0" y="0"/>
          <a:ext cx="0" cy="0"/>
          <a:chOff x="0" y="0"/>
          <a:chExt cx="0" cy="0"/>
        </a:xfrm>
      </p:grpSpPr>
      <p:sp>
        <p:nvSpPr>
          <p:cNvPr id="189" name="Google Shape;189;g31f2f1c02da_2_42">
            <a:extLst>
              <a:ext uri="{FF2B5EF4-FFF2-40B4-BE49-F238E27FC236}">
                <a16:creationId xmlns:a16="http://schemas.microsoft.com/office/drawing/2014/main" id="{96332491-9999-0E6E-218B-4B83C50FA4A0}"/>
              </a:ext>
            </a:extLst>
          </p:cNvPr>
          <p:cNvSpPr txBox="1">
            <a:spLocks noGrp="1"/>
          </p:cNvSpPr>
          <p:nvPr>
            <p:ph type="title"/>
          </p:nvPr>
        </p:nvSpPr>
        <p:spPr>
          <a:xfrm>
            <a:off x="1041299" y="812300"/>
            <a:ext cx="7254900" cy="677400"/>
          </a:xfrm>
          <a:prstGeom prst="rect">
            <a:avLst/>
          </a:prstGeom>
        </p:spPr>
        <p:txBody>
          <a:bodyPr spcFirstLastPara="1" wrap="square" lIns="0" tIns="0" rIns="0" bIns="0" anchor="t" anchorCtr="0">
            <a:spAutoFit/>
          </a:bodyPr>
          <a:lstStyle/>
          <a:p>
            <a:pPr marL="0" lvl="0" indent="0" algn="l">
              <a:spcBef>
                <a:spcPts val="0"/>
              </a:spcBef>
              <a:spcAft>
                <a:spcPts val="0"/>
              </a:spcAft>
              <a:buNone/>
            </a:pPr>
            <a:r>
              <a:rPr lang="en-US">
                <a:solidFill>
                  <a:schemeClr val="dk1"/>
                </a:solidFill>
              </a:rPr>
              <a:t>Methodology</a:t>
            </a:r>
            <a:endParaRPr lang="en-US" err="1">
              <a:solidFill>
                <a:schemeClr val="dk1"/>
              </a:solidFill>
            </a:endParaRPr>
          </a:p>
        </p:txBody>
      </p:sp>
      <p:pic>
        <p:nvPicPr>
          <p:cNvPr id="2" name="Picture 1" descr="A close-up of a ct scan&#10;&#10;AI-generated content may be incorrect.">
            <a:extLst>
              <a:ext uri="{FF2B5EF4-FFF2-40B4-BE49-F238E27FC236}">
                <a16:creationId xmlns:a16="http://schemas.microsoft.com/office/drawing/2014/main" id="{3B601413-37FF-875A-B40F-7BAD649CF3C4}"/>
              </a:ext>
            </a:extLst>
          </p:cNvPr>
          <p:cNvPicPr>
            <a:picLocks noChangeAspect="1"/>
          </p:cNvPicPr>
          <p:nvPr/>
        </p:nvPicPr>
        <p:blipFill>
          <a:blip r:embed="rId3"/>
          <a:stretch>
            <a:fillRect/>
          </a:stretch>
        </p:blipFill>
        <p:spPr>
          <a:xfrm>
            <a:off x="956310" y="1657350"/>
            <a:ext cx="3390900" cy="4762500"/>
          </a:xfrm>
          <a:prstGeom prst="rect">
            <a:avLst/>
          </a:prstGeom>
        </p:spPr>
      </p:pic>
      <p:pic>
        <p:nvPicPr>
          <p:cNvPr id="3" name="Picture 2" descr="A graph showing a map of the world&#10;&#10;AI-generated content may be incorrect.">
            <a:extLst>
              <a:ext uri="{FF2B5EF4-FFF2-40B4-BE49-F238E27FC236}">
                <a16:creationId xmlns:a16="http://schemas.microsoft.com/office/drawing/2014/main" id="{3ECCBE72-BF09-D154-A3CF-EA6C90A4BE0A}"/>
              </a:ext>
            </a:extLst>
          </p:cNvPr>
          <p:cNvPicPr>
            <a:picLocks noChangeAspect="1"/>
          </p:cNvPicPr>
          <p:nvPr/>
        </p:nvPicPr>
        <p:blipFill>
          <a:blip r:embed="rId4"/>
          <a:stretch>
            <a:fillRect/>
          </a:stretch>
        </p:blipFill>
        <p:spPr>
          <a:xfrm>
            <a:off x="7423468" y="1662113"/>
            <a:ext cx="4101465" cy="4559935"/>
          </a:xfrm>
          <a:prstGeom prst="rect">
            <a:avLst/>
          </a:prstGeom>
        </p:spPr>
      </p:pic>
      <p:sp>
        <p:nvSpPr>
          <p:cNvPr id="4" name="Arrow: Right 3">
            <a:extLst>
              <a:ext uri="{FF2B5EF4-FFF2-40B4-BE49-F238E27FC236}">
                <a16:creationId xmlns:a16="http://schemas.microsoft.com/office/drawing/2014/main" id="{42A82497-BAEB-DAF6-2C6C-FB3EE3C5914D}"/>
              </a:ext>
            </a:extLst>
          </p:cNvPr>
          <p:cNvSpPr/>
          <p:nvPr/>
        </p:nvSpPr>
        <p:spPr>
          <a:xfrm>
            <a:off x="4504266" y="3437467"/>
            <a:ext cx="2675467" cy="812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253F20-C63C-F006-DA48-3FABDC520570}"/>
              </a:ext>
            </a:extLst>
          </p:cNvPr>
          <p:cNvSpPr txBox="1"/>
          <p:nvPr/>
        </p:nvSpPr>
        <p:spPr>
          <a:xfrm>
            <a:off x="990600" y="6493934"/>
            <a:ext cx="3225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Random 2D lung Slices of  a Person</a:t>
            </a:r>
          </a:p>
        </p:txBody>
      </p:sp>
      <p:sp>
        <p:nvSpPr>
          <p:cNvPr id="6" name="TextBox 5">
            <a:extLst>
              <a:ext uri="{FF2B5EF4-FFF2-40B4-BE49-F238E27FC236}">
                <a16:creationId xmlns:a16="http://schemas.microsoft.com/office/drawing/2014/main" id="{01292E1F-5685-472E-7B5A-60994E1B4130}"/>
              </a:ext>
            </a:extLst>
          </p:cNvPr>
          <p:cNvSpPr txBox="1"/>
          <p:nvPr/>
        </p:nvSpPr>
        <p:spPr>
          <a:xfrm>
            <a:off x="7747001" y="6392334"/>
            <a:ext cx="3632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After Converting it to 3D Image</a:t>
            </a:r>
          </a:p>
        </p:txBody>
      </p:sp>
    </p:spTree>
    <p:extLst>
      <p:ext uri="{BB962C8B-B14F-4D97-AF65-F5344CB8AC3E}">
        <p14:creationId xmlns:p14="http://schemas.microsoft.com/office/powerpoint/2010/main" val="2125480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D184A4D3-E1EF-EEF3-AE81-08D17B0C3008}"/>
            </a:ext>
          </a:extLst>
        </p:cNvPr>
        <p:cNvGrpSpPr/>
        <p:nvPr/>
      </p:nvGrpSpPr>
      <p:grpSpPr>
        <a:xfrm>
          <a:off x="0" y="0"/>
          <a:ext cx="0" cy="0"/>
          <a:chOff x="0" y="0"/>
          <a:chExt cx="0" cy="0"/>
        </a:xfrm>
      </p:grpSpPr>
      <p:sp>
        <p:nvSpPr>
          <p:cNvPr id="183" name="Google Shape;183;g31f2f1c02da_2_0">
            <a:extLst>
              <a:ext uri="{FF2B5EF4-FFF2-40B4-BE49-F238E27FC236}">
                <a16:creationId xmlns:a16="http://schemas.microsoft.com/office/drawing/2014/main" id="{718CC03F-6F83-C143-9018-257C561153C6}"/>
              </a:ext>
            </a:extLst>
          </p:cNvPr>
          <p:cNvSpPr txBox="1">
            <a:spLocks noGrp="1"/>
          </p:cNvSpPr>
          <p:nvPr>
            <p:ph type="title"/>
          </p:nvPr>
        </p:nvSpPr>
        <p:spPr>
          <a:xfrm>
            <a:off x="432670" y="812291"/>
            <a:ext cx="3183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Models</a:t>
            </a:r>
          </a:p>
        </p:txBody>
      </p:sp>
      <p:sp>
        <p:nvSpPr>
          <p:cNvPr id="184" name="Google Shape;184;g31f2f1c02da_2_0">
            <a:extLst>
              <a:ext uri="{FF2B5EF4-FFF2-40B4-BE49-F238E27FC236}">
                <a16:creationId xmlns:a16="http://schemas.microsoft.com/office/drawing/2014/main" id="{04737D90-DA52-0993-686A-5BDF48C21415}"/>
              </a:ext>
            </a:extLst>
          </p:cNvPr>
          <p:cNvSpPr txBox="1"/>
          <p:nvPr/>
        </p:nvSpPr>
        <p:spPr>
          <a:xfrm>
            <a:off x="916325" y="1760175"/>
            <a:ext cx="9627300" cy="4857000"/>
          </a:xfrm>
          <a:prstGeom prst="rect">
            <a:avLst/>
          </a:prstGeom>
          <a:solidFill>
            <a:schemeClr val="lt2"/>
          </a:solidFill>
          <a:ln>
            <a:noFill/>
          </a:ln>
        </p:spPr>
        <p:txBody>
          <a:bodyPr spcFirstLastPara="1" wrap="square" lIns="91425" tIns="91425" rIns="91425" bIns="91425" anchor="t" anchorCtr="0">
            <a:noAutofit/>
          </a:bodyPr>
          <a:lstStyle/>
          <a:p>
            <a:pPr marL="457200" indent="-361950">
              <a:buClr>
                <a:schemeClr val="dk1"/>
              </a:buClr>
              <a:buSzPts val="2100"/>
              <a:buAutoNum type="arabicPeriod"/>
            </a:pPr>
            <a:r>
              <a:rPr lang="en-US" sz="2100" b="1">
                <a:solidFill>
                  <a:schemeClr val="dk1"/>
                </a:solidFill>
              </a:rPr>
              <a:t>ResNet-50 3D:</a:t>
            </a:r>
            <a:r>
              <a:rPr lang="en-US" sz="2100">
                <a:solidFill>
                  <a:schemeClr val="dk1"/>
                </a:solidFill>
              </a:rPr>
              <a:t> Used </a:t>
            </a:r>
            <a:r>
              <a:rPr lang="en-US" sz="2100" b="1" err="1">
                <a:solidFill>
                  <a:schemeClr val="dk1"/>
                </a:solidFill>
              </a:rPr>
              <a:t>MedicalNet</a:t>
            </a:r>
            <a:r>
              <a:rPr lang="en-US" sz="2100" b="1">
                <a:solidFill>
                  <a:schemeClr val="dk1"/>
                </a:solidFill>
              </a:rPr>
              <a:t> ResNet-50</a:t>
            </a:r>
            <a:r>
              <a:rPr lang="en-US" sz="2100">
                <a:solidFill>
                  <a:schemeClr val="dk1"/>
                </a:solidFill>
              </a:rPr>
              <a:t>, a </a:t>
            </a:r>
            <a:r>
              <a:rPr lang="en-US" sz="2100" b="1">
                <a:solidFill>
                  <a:schemeClr val="dk1"/>
                </a:solidFill>
              </a:rPr>
              <a:t>3D Convolutional Neural Network (CNN)</a:t>
            </a:r>
            <a:r>
              <a:rPr lang="en-US" sz="2100">
                <a:solidFill>
                  <a:schemeClr val="dk1"/>
                </a:solidFill>
              </a:rPr>
              <a:t> optimized for medical imaging.</a:t>
            </a:r>
            <a:endParaRPr lang="en-US" sz="2100" b="1">
              <a:solidFill>
                <a:schemeClr val="dk1"/>
              </a:solidFill>
            </a:endParaRPr>
          </a:p>
          <a:p>
            <a:pPr marL="95250">
              <a:buSzPts val="2100"/>
            </a:pPr>
            <a:endParaRPr lang="en-US" sz="2100">
              <a:solidFill>
                <a:schemeClr val="dk1"/>
              </a:solidFill>
              <a:ea typeface="Calibri"/>
            </a:endParaRPr>
          </a:p>
          <a:p>
            <a:pPr marL="457200" indent="-361950">
              <a:buSzPts val="2100"/>
              <a:buAutoNum type="arabicPeriod"/>
            </a:pPr>
            <a:r>
              <a:rPr lang="en-US" sz="2100">
                <a:solidFill>
                  <a:schemeClr val="dk1"/>
                </a:solidFill>
                <a:ea typeface="Calibri"/>
              </a:rPr>
              <a:t>Why ResNet-50?</a:t>
            </a:r>
            <a:br>
              <a:rPr lang="en-US" sz="2100">
                <a:solidFill>
                  <a:schemeClr val="dk1"/>
                </a:solidFill>
                <a:ea typeface="Calibri"/>
              </a:rPr>
            </a:br>
            <a:r>
              <a:rPr lang="en-US" sz="2100">
                <a:solidFill>
                  <a:schemeClr val="dk1"/>
                </a:solidFill>
                <a:ea typeface="Calibri"/>
              </a:rPr>
              <a:t>    </a:t>
            </a:r>
          </a:p>
          <a:p>
            <a:r>
              <a:rPr lang="en-US" sz="1800">
                <a:solidFill>
                  <a:schemeClr val="dk1"/>
                </a:solidFill>
                <a:latin typeface="Calibri"/>
                <a:ea typeface="Calibri"/>
                <a:cs typeface="Calibri"/>
              </a:rPr>
              <a:t>     </a:t>
            </a:r>
            <a:r>
              <a:rPr lang="en-US" sz="1800">
                <a:solidFill>
                  <a:schemeClr val="dk1"/>
                </a:solidFill>
                <a:ea typeface="Calibri"/>
              </a:rPr>
              <a:t>Handles 3D spatial relationships better than 2D models.</a:t>
            </a:r>
            <a:br>
              <a:rPr lang="en-US" sz="1800">
                <a:solidFill>
                  <a:schemeClr val="dk1"/>
                </a:solidFill>
                <a:ea typeface="Calibri"/>
              </a:rPr>
            </a:br>
            <a:br>
              <a:rPr lang="en-US" sz="1800">
                <a:ea typeface="Calibri"/>
              </a:rPr>
            </a:br>
            <a:r>
              <a:rPr lang="en-US" sz="1800">
                <a:solidFill>
                  <a:schemeClr val="dk1"/>
                </a:solidFill>
                <a:ea typeface="Calibri"/>
              </a:rPr>
              <a:t>        Pretrained on medical data, making it more suitable for radiological images.</a:t>
            </a:r>
            <a:br>
              <a:rPr lang="en-US" sz="1800">
                <a:solidFill>
                  <a:schemeClr val="dk1"/>
                </a:solidFill>
                <a:ea typeface="Calibri"/>
              </a:rPr>
            </a:br>
            <a:br>
              <a:rPr lang="en-US" sz="1800">
                <a:ea typeface="Calibri"/>
              </a:rPr>
            </a:br>
            <a:r>
              <a:rPr lang="en-US" sz="1800">
                <a:solidFill>
                  <a:schemeClr val="dk1"/>
                </a:solidFill>
                <a:ea typeface="Calibri"/>
              </a:rPr>
              <a:t>                </a:t>
            </a:r>
            <a:r>
              <a:rPr lang="en-US" sz="1800" b="1">
                <a:solidFill>
                  <a:schemeClr val="dk1"/>
                </a:solidFill>
                <a:ea typeface="Calibri"/>
              </a:rPr>
              <a:t>Residual connections</a:t>
            </a:r>
            <a:r>
              <a:rPr lang="en-US" sz="1800">
                <a:solidFill>
                  <a:schemeClr val="dk1"/>
                </a:solidFill>
                <a:ea typeface="Calibri"/>
              </a:rPr>
              <a:t> help in training deeper models without vanishing          gradients.</a:t>
            </a:r>
          </a:p>
        </p:txBody>
      </p:sp>
    </p:spTree>
    <p:extLst>
      <p:ext uri="{BB962C8B-B14F-4D97-AF65-F5344CB8AC3E}">
        <p14:creationId xmlns:p14="http://schemas.microsoft.com/office/powerpoint/2010/main" val="1513404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BB03A988-4E4E-275F-BF67-E73967DCEE71}"/>
            </a:ext>
          </a:extLst>
        </p:cNvPr>
        <p:cNvGrpSpPr/>
        <p:nvPr/>
      </p:nvGrpSpPr>
      <p:grpSpPr>
        <a:xfrm>
          <a:off x="0" y="0"/>
          <a:ext cx="0" cy="0"/>
          <a:chOff x="0" y="0"/>
          <a:chExt cx="0" cy="0"/>
        </a:xfrm>
      </p:grpSpPr>
      <p:sp>
        <p:nvSpPr>
          <p:cNvPr id="202" name="Google Shape;202;g31f2f1c02da_2_30">
            <a:extLst>
              <a:ext uri="{FF2B5EF4-FFF2-40B4-BE49-F238E27FC236}">
                <a16:creationId xmlns:a16="http://schemas.microsoft.com/office/drawing/2014/main" id="{AD54D491-CBC1-E245-4B7D-2C34451C5A55}"/>
              </a:ext>
            </a:extLst>
          </p:cNvPr>
          <p:cNvSpPr txBox="1">
            <a:spLocks noGrp="1"/>
          </p:cNvSpPr>
          <p:nvPr>
            <p:ph type="title"/>
          </p:nvPr>
        </p:nvSpPr>
        <p:spPr>
          <a:xfrm>
            <a:off x="432679" y="812300"/>
            <a:ext cx="6036900" cy="677400"/>
          </a:xfrm>
          <a:prstGeom prst="rect">
            <a:avLst/>
          </a:prstGeom>
        </p:spPr>
        <p:txBody>
          <a:bodyPr spcFirstLastPara="1" wrap="square" lIns="0" tIns="0" rIns="0" bIns="0" anchor="t" anchorCtr="0">
            <a:spAutoFit/>
          </a:bodyPr>
          <a:lstStyle/>
          <a:p>
            <a:r>
              <a:rPr lang="en-US"/>
              <a:t>Model Validation</a:t>
            </a:r>
          </a:p>
        </p:txBody>
      </p:sp>
      <p:pic>
        <p:nvPicPr>
          <p:cNvPr id="2" name="Picture 1" descr="A screenshot of a computer screen&#10;&#10;AI-generated content may be incorrect.">
            <a:extLst>
              <a:ext uri="{FF2B5EF4-FFF2-40B4-BE49-F238E27FC236}">
                <a16:creationId xmlns:a16="http://schemas.microsoft.com/office/drawing/2014/main" id="{2AD9C396-D260-5A48-3B15-52DEEB88A0F2}"/>
              </a:ext>
            </a:extLst>
          </p:cNvPr>
          <p:cNvPicPr>
            <a:picLocks noChangeAspect="1"/>
          </p:cNvPicPr>
          <p:nvPr/>
        </p:nvPicPr>
        <p:blipFill>
          <a:blip r:embed="rId3"/>
          <a:stretch>
            <a:fillRect/>
          </a:stretch>
        </p:blipFill>
        <p:spPr>
          <a:xfrm>
            <a:off x="438150" y="1600787"/>
            <a:ext cx="5161085" cy="1975582"/>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F8E398F1-BECD-F360-507F-6800D358E0D5}"/>
              </a:ext>
            </a:extLst>
          </p:cNvPr>
          <p:cNvPicPr>
            <a:picLocks noChangeAspect="1"/>
          </p:cNvPicPr>
          <p:nvPr/>
        </p:nvPicPr>
        <p:blipFill>
          <a:blip r:embed="rId4"/>
          <a:stretch>
            <a:fillRect/>
          </a:stretch>
        </p:blipFill>
        <p:spPr>
          <a:xfrm>
            <a:off x="442464" y="3856264"/>
            <a:ext cx="5151123" cy="2192576"/>
          </a:xfrm>
          <a:prstGeom prst="rect">
            <a:avLst/>
          </a:prstGeom>
        </p:spPr>
      </p:pic>
      <p:pic>
        <p:nvPicPr>
          <p:cNvPr id="4" name="Picture 3" descr="A screenshot of a computer screen&#10;&#10;AI-generated content may be incorrect.">
            <a:extLst>
              <a:ext uri="{FF2B5EF4-FFF2-40B4-BE49-F238E27FC236}">
                <a16:creationId xmlns:a16="http://schemas.microsoft.com/office/drawing/2014/main" id="{97043947-0D07-233E-B253-A5BECF2B0636}"/>
              </a:ext>
            </a:extLst>
          </p:cNvPr>
          <p:cNvPicPr>
            <a:picLocks noChangeAspect="1"/>
          </p:cNvPicPr>
          <p:nvPr/>
        </p:nvPicPr>
        <p:blipFill>
          <a:blip r:embed="rId5"/>
          <a:stretch>
            <a:fillRect/>
          </a:stretch>
        </p:blipFill>
        <p:spPr>
          <a:xfrm>
            <a:off x="6811055" y="1601561"/>
            <a:ext cx="4578803" cy="1978478"/>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6FEB45E-9EDF-67F8-F12D-E6DE24319498}"/>
              </a:ext>
            </a:extLst>
          </p:cNvPr>
          <p:cNvPicPr>
            <a:picLocks noChangeAspect="1"/>
          </p:cNvPicPr>
          <p:nvPr/>
        </p:nvPicPr>
        <p:blipFill>
          <a:blip r:embed="rId6"/>
          <a:stretch>
            <a:fillRect/>
          </a:stretch>
        </p:blipFill>
        <p:spPr>
          <a:xfrm>
            <a:off x="6814457" y="3860346"/>
            <a:ext cx="4569762" cy="2232576"/>
          </a:xfrm>
          <a:prstGeom prst="rect">
            <a:avLst/>
          </a:prstGeom>
        </p:spPr>
      </p:pic>
    </p:spTree>
    <p:extLst>
      <p:ext uri="{BB962C8B-B14F-4D97-AF65-F5344CB8AC3E}">
        <p14:creationId xmlns:p14="http://schemas.microsoft.com/office/powerpoint/2010/main" val="73605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31f2f1c02da_2_37"/>
          <p:cNvSpPr txBox="1">
            <a:spLocks noGrp="1"/>
          </p:cNvSpPr>
          <p:nvPr>
            <p:ph type="title"/>
          </p:nvPr>
        </p:nvSpPr>
        <p:spPr>
          <a:xfrm>
            <a:off x="432670" y="812291"/>
            <a:ext cx="3183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Challenges </a:t>
            </a:r>
            <a:endParaRPr>
              <a:solidFill>
                <a:schemeClr val="dk1"/>
              </a:solidFill>
            </a:endParaRPr>
          </a:p>
        </p:txBody>
      </p:sp>
      <p:sp>
        <p:nvSpPr>
          <p:cNvPr id="210" name="Google Shape;210;g31f2f1c02da_2_37"/>
          <p:cNvSpPr txBox="1"/>
          <p:nvPr/>
        </p:nvSpPr>
        <p:spPr>
          <a:xfrm>
            <a:off x="597350" y="1658675"/>
            <a:ext cx="10787100" cy="4422300"/>
          </a:xfrm>
          <a:prstGeom prst="rect">
            <a:avLst/>
          </a:prstGeom>
          <a:noFill/>
          <a:ln>
            <a:noFill/>
          </a:ln>
        </p:spPr>
        <p:txBody>
          <a:bodyPr spcFirstLastPara="1" wrap="square" lIns="91425" tIns="91425" rIns="91425" bIns="91425" anchor="t" anchorCtr="0">
            <a:noAutofit/>
          </a:bodyPr>
          <a:lstStyle/>
          <a:p>
            <a:pPr marL="457200" lvl="0" indent="-400050" algn="l" rtl="0">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Processing and training on large DICOM datasets demanded significant computational resources, including high-end GPUs/TPUs, which were not always readily available.</a:t>
            </a:r>
            <a:endParaRPr sz="2700">
              <a:solidFill>
                <a:schemeClr val="dk1"/>
              </a:solidFill>
              <a:latin typeface="Calibri"/>
              <a:ea typeface="Calibri"/>
              <a:cs typeface="Calibri"/>
              <a:sym typeface="Calibri"/>
            </a:endParaRPr>
          </a:p>
          <a:p>
            <a:pPr marL="457200" lvl="0" indent="-400050" algn="l" rtl="0">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Training deep learning models on such large and complex datasets took a considerable amount of time, often requiring hours or even days to complete.</a:t>
            </a:r>
            <a:endParaRPr sz="2700">
              <a:solidFill>
                <a:schemeClr val="dk1"/>
              </a:solidFill>
              <a:latin typeface="Calibri"/>
              <a:ea typeface="Calibri"/>
              <a:cs typeface="Calibri"/>
              <a:sym typeface="Calibri"/>
            </a:endParaRPr>
          </a:p>
          <a:p>
            <a:pPr marL="457200" lvl="0" indent="-400050" algn="l" rtl="0">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Fine-tuning the model to achieve satisfactory accuracy was challenging, requiring extensive hyperparameter optimization and experimentation.</a:t>
            </a:r>
            <a:endParaRPr sz="2700">
              <a:solidFill>
                <a:schemeClr val="dk1"/>
              </a:solidFill>
              <a:latin typeface="Calibri"/>
              <a:ea typeface="Calibri"/>
              <a:cs typeface="Calibri"/>
              <a:sym typeface="Calibri"/>
            </a:endParaRPr>
          </a:p>
          <a:p>
            <a:pPr marL="457200" lvl="0" indent="-400050" algn="l" rtl="0">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Handling and preprocessing a large volume of DICOM files while ensuring data integrity and consistency added to the complexity.</a:t>
            </a:r>
            <a:endParaRPr sz="27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14"/>
        <p:cNvGrpSpPr/>
        <p:nvPr/>
      </p:nvGrpSpPr>
      <p:grpSpPr>
        <a:xfrm>
          <a:off x="0" y="0"/>
          <a:ext cx="0" cy="0"/>
          <a:chOff x="0" y="0"/>
          <a:chExt cx="0" cy="0"/>
        </a:xfrm>
      </p:grpSpPr>
      <p:sp>
        <p:nvSpPr>
          <p:cNvPr id="215" name="Google Shape;215;p11"/>
          <p:cNvSpPr/>
          <p:nvPr/>
        </p:nvSpPr>
        <p:spPr>
          <a:xfrm>
            <a:off x="481029" y="2553620"/>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B.  Lambin, P., Rios-Velazquez, E., Leijenaar, R., Carvalho, S., van Stiphout, R. G., Granton, P., ... &amp; Dekker, A. (2012).</a:t>
            </a:r>
            <a:r>
              <a:rPr lang="en-US" sz="1800">
                <a:solidFill>
                  <a:schemeClr val="dk1"/>
                </a:solidFill>
                <a:latin typeface="Calibri"/>
                <a:ea typeface="Calibri"/>
                <a:cs typeface="Calibri"/>
                <a:sym typeface="Calibri"/>
              </a:rPr>
              <a:t> Radiomics: The bridge between medical imaging and personalized medicine. </a:t>
            </a:r>
            <a:r>
              <a:rPr lang="en-US" sz="1800" i="1">
                <a:solidFill>
                  <a:schemeClr val="dk1"/>
                </a:solidFill>
                <a:latin typeface="Calibri"/>
                <a:ea typeface="Calibri"/>
                <a:cs typeface="Calibri"/>
                <a:sym typeface="Calibri"/>
              </a:rPr>
              <a:t>Nature Reviews Clinical Oncology, 9</a:t>
            </a:r>
            <a:r>
              <a:rPr lang="en-US" sz="1800">
                <a:solidFill>
                  <a:schemeClr val="dk1"/>
                </a:solidFill>
                <a:latin typeface="Calibri"/>
                <a:ea typeface="Calibri"/>
                <a:cs typeface="Calibri"/>
                <a:sym typeface="Calibri"/>
              </a:rPr>
              <a:t>(12), 749-762.</a:t>
            </a:r>
            <a:endParaRPr sz="1800">
              <a:solidFill>
                <a:schemeClr val="dk1"/>
              </a:solidFill>
              <a:latin typeface="Calibri"/>
              <a:ea typeface="Calibri"/>
              <a:cs typeface="Calibri"/>
              <a:sym typeface="Calibri"/>
            </a:endParaRPr>
          </a:p>
          <a:p>
            <a:pPr marL="285750" marR="0" lvl="0" indent="-171450" algn="ctr"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11"/>
          <p:cNvSpPr/>
          <p:nvPr/>
        </p:nvSpPr>
        <p:spPr>
          <a:xfrm>
            <a:off x="481029" y="3817394"/>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C. Ardila, D., Kiraly, A. P., Bharadwaj, S., Choi, B., Reicher, J. J., Peng, L., ... &amp; Shetty, S. (2019).</a:t>
            </a:r>
            <a:r>
              <a:rPr lang="en-US" sz="1800">
                <a:solidFill>
                  <a:schemeClr val="dk1"/>
                </a:solidFill>
                <a:latin typeface="Calibri"/>
                <a:ea typeface="Calibri"/>
                <a:cs typeface="Calibri"/>
                <a:sym typeface="Calibri"/>
              </a:rPr>
              <a:t> Artificial intelligence in lung cancer diagnosis: Challenges and opportunities. </a:t>
            </a:r>
            <a:r>
              <a:rPr lang="en-US" sz="1800" i="1">
                <a:solidFill>
                  <a:schemeClr val="dk1"/>
                </a:solidFill>
                <a:latin typeface="Calibri"/>
                <a:ea typeface="Calibri"/>
                <a:cs typeface="Calibri"/>
                <a:sym typeface="Calibri"/>
              </a:rPr>
              <a:t>Nature Medicine, 25</a:t>
            </a:r>
            <a:r>
              <a:rPr lang="en-US" sz="1800">
                <a:solidFill>
                  <a:schemeClr val="dk1"/>
                </a:solidFill>
                <a:latin typeface="Calibri"/>
                <a:ea typeface="Calibri"/>
                <a:cs typeface="Calibri"/>
                <a:sym typeface="Calibri"/>
              </a:rPr>
              <a:t>(6), 1019-1025.</a:t>
            </a:r>
            <a:endParaRPr/>
          </a:p>
        </p:txBody>
      </p:sp>
      <p:sp>
        <p:nvSpPr>
          <p:cNvPr id="217" name="Google Shape;217;p11"/>
          <p:cNvSpPr/>
          <p:nvPr/>
        </p:nvSpPr>
        <p:spPr>
          <a:xfrm>
            <a:off x="483071" y="1282262"/>
            <a:ext cx="10922089" cy="86416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342900" marR="0" lvl="0" indent="-342900" algn="ctr" rtl="0">
              <a:spcBef>
                <a:spcPts val="0"/>
              </a:spcBef>
              <a:spcAft>
                <a:spcPts val="0"/>
              </a:spcAft>
              <a:buClr>
                <a:schemeClr val="dk1"/>
              </a:buClr>
              <a:buSzPts val="1800"/>
              <a:buFont typeface="Calibri"/>
              <a:buAutoNum type="alphaUcPeriod"/>
            </a:pPr>
            <a:r>
              <a:rPr lang="en-US" sz="1800" b="1">
                <a:solidFill>
                  <a:schemeClr val="dk1"/>
                </a:solidFill>
                <a:latin typeface="Calibri"/>
                <a:ea typeface="Calibri"/>
                <a:cs typeface="Calibri"/>
                <a:sym typeface="Calibri"/>
              </a:rPr>
              <a:t>Nam, J. G., Kim, J. E., Yoon, S. H., Lee, S., Kim, N. H., Kim, H. Y., ... &amp; Goo, J. M. (2021).</a:t>
            </a:r>
            <a:r>
              <a:rPr lang="en-US" sz="1800">
                <a:solidFill>
                  <a:schemeClr val="dk1"/>
                </a:solidFill>
                <a:latin typeface="Calibri"/>
                <a:ea typeface="Calibri"/>
                <a:cs typeface="Calibri"/>
                <a:sym typeface="Calibri"/>
              </a:rPr>
              <a:t> Lung cancer screening with deep learning: The DLAD system. </a:t>
            </a:r>
            <a:r>
              <a:rPr lang="en-US" sz="1800" i="1">
                <a:solidFill>
                  <a:schemeClr val="dk1"/>
                </a:solidFill>
                <a:latin typeface="Calibri"/>
                <a:ea typeface="Calibri"/>
                <a:cs typeface="Calibri"/>
                <a:sym typeface="Calibri"/>
              </a:rPr>
              <a:t>Radiology</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218" name="Google Shape;218;p11"/>
          <p:cNvSpPr txBox="1"/>
          <p:nvPr/>
        </p:nvSpPr>
        <p:spPr>
          <a:xfrm>
            <a:off x="349956" y="222956"/>
            <a:ext cx="60169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dk1"/>
                </a:solidFill>
                <a:latin typeface="Tahoma"/>
                <a:ea typeface="Tahoma"/>
                <a:cs typeface="Tahoma"/>
                <a:sym typeface="Tahoma"/>
              </a:rPr>
              <a:t>References</a:t>
            </a:r>
            <a:endParaRPr sz="1800">
              <a:solidFill>
                <a:schemeClr val="dk1"/>
              </a:solidFill>
              <a:latin typeface="Calibri"/>
              <a:ea typeface="Calibri"/>
              <a:cs typeface="Calibri"/>
              <a:sym typeface="Calibri"/>
            </a:endParaRPr>
          </a:p>
        </p:txBody>
      </p:sp>
      <p:grpSp>
        <p:nvGrpSpPr>
          <p:cNvPr id="219" name="Google Shape;219;p11"/>
          <p:cNvGrpSpPr/>
          <p:nvPr/>
        </p:nvGrpSpPr>
        <p:grpSpPr>
          <a:xfrm>
            <a:off x="0" y="6169535"/>
            <a:ext cx="12192000" cy="668655"/>
            <a:chOff x="0" y="6169535"/>
            <a:chExt cx="12192000" cy="668655"/>
          </a:xfrm>
        </p:grpSpPr>
        <p:sp>
          <p:nvSpPr>
            <p:cNvPr id="220" name="Google Shape;220;p11"/>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21" name="Google Shape;221;p11"/>
            <p:cNvPicPr preferRelativeResize="0"/>
            <p:nvPr/>
          </p:nvPicPr>
          <p:blipFill rotWithShape="1">
            <a:blip r:embed="rId3">
              <a:alphaModFix/>
            </a:blip>
            <a:srcRect/>
            <a:stretch/>
          </p:blipFill>
          <p:spPr>
            <a:xfrm>
              <a:off x="208502" y="6335653"/>
              <a:ext cx="1859168" cy="331995"/>
            </a:xfrm>
            <a:prstGeom prst="rect">
              <a:avLst/>
            </a:prstGeom>
            <a:solidFill>
              <a:srgbClr val="31859C"/>
            </a:solidFill>
            <a:ln>
              <a:noFill/>
            </a:ln>
          </p:spPr>
        </p:pic>
      </p:grpSp>
      <p:sp>
        <p:nvSpPr>
          <p:cNvPr id="222" name="Google Shape;222;p11"/>
          <p:cNvSpPr txBox="1"/>
          <p:nvPr/>
        </p:nvSpPr>
        <p:spPr>
          <a:xfrm>
            <a:off x="3552123" y="6299194"/>
            <a:ext cx="3517265" cy="541623"/>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IT21374524| Waseek M.L.</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23" name="Google Shape;223;p11"/>
          <p:cNvSpPr txBox="1"/>
          <p:nvPr/>
        </p:nvSpPr>
        <p:spPr>
          <a:xfrm>
            <a:off x="10839915" y="6352625"/>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224" name="Google Shape;224;p11"/>
          <p:cNvSpPr txBox="1"/>
          <p:nvPr/>
        </p:nvSpPr>
        <p:spPr>
          <a:xfrm>
            <a:off x="7918099" y="6302277"/>
            <a:ext cx="2087385" cy="555280"/>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
        <p:nvSpPr>
          <p:cNvPr id="225" name="Google Shape;225;p11"/>
          <p:cNvSpPr/>
          <p:nvPr/>
        </p:nvSpPr>
        <p:spPr>
          <a:xfrm>
            <a:off x="425000" y="4904365"/>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D.  Hesamifard, E., Takabi, H., Ghasemi, M., &amp; Jones, C. (2017).</a:t>
            </a:r>
            <a:r>
              <a:rPr lang="en-US" sz="1800">
                <a:solidFill>
                  <a:schemeClr val="dk1"/>
                </a:solidFill>
                <a:latin typeface="Calibri"/>
                <a:ea typeface="Calibri"/>
                <a:cs typeface="Calibri"/>
                <a:sym typeface="Calibri"/>
              </a:rPr>
              <a:t> Privacy-preserving machine learning as a service using homomorphic encryption. </a:t>
            </a:r>
            <a:r>
              <a:rPr lang="en-US" sz="1800" i="1">
                <a:solidFill>
                  <a:schemeClr val="dk1"/>
                </a:solidFill>
                <a:latin typeface="Calibri"/>
                <a:ea typeface="Calibri"/>
                <a:cs typeface="Calibri"/>
                <a:sym typeface="Calibri"/>
              </a:rPr>
              <a:t>Proceedings of the 2017 ACM Workshop on Artificial Intelligence and Security</a:t>
            </a:r>
            <a:r>
              <a:rPr lang="en-US" sz="1800">
                <a:solidFill>
                  <a:schemeClr val="dk1"/>
                </a:solidFill>
                <a:latin typeface="Calibri"/>
                <a:ea typeface="Calibri"/>
                <a:cs typeface="Calibri"/>
                <a:sym typeface="Calibri"/>
              </a:rPr>
              <a:t>, 36-45.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grpSp>
        <p:nvGrpSpPr>
          <p:cNvPr id="230" name="Google Shape;230;p12"/>
          <p:cNvGrpSpPr/>
          <p:nvPr/>
        </p:nvGrpSpPr>
        <p:grpSpPr>
          <a:xfrm>
            <a:off x="0" y="6192686"/>
            <a:ext cx="12192000" cy="668655"/>
            <a:chOff x="0" y="6042212"/>
            <a:chExt cx="12192000" cy="668655"/>
          </a:xfrm>
        </p:grpSpPr>
        <p:sp>
          <p:nvSpPr>
            <p:cNvPr id="231" name="Google Shape;231;p12"/>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32" name="Google Shape;232;p12"/>
            <p:cNvPicPr preferRelativeResize="0"/>
            <p:nvPr/>
          </p:nvPicPr>
          <p:blipFill rotWithShape="1">
            <a:blip r:embed="rId3">
              <a:alphaModFix/>
            </a:blip>
            <a:srcRect/>
            <a:stretch/>
          </p:blipFill>
          <p:spPr>
            <a:xfrm>
              <a:off x="208502" y="6208330"/>
              <a:ext cx="1859168" cy="331995"/>
            </a:xfrm>
            <a:prstGeom prst="rect">
              <a:avLst/>
            </a:prstGeom>
            <a:solidFill>
              <a:srgbClr val="31859C"/>
            </a:solidFill>
            <a:ln>
              <a:noFill/>
            </a:ln>
          </p:spPr>
        </p:pic>
      </p:grpSp>
      <p:sp>
        <p:nvSpPr>
          <p:cNvPr id="233" name="Google Shape;233;p12"/>
          <p:cNvSpPr txBox="1">
            <a:spLocks noGrp="1"/>
          </p:cNvSpPr>
          <p:nvPr>
            <p:ph type="title"/>
          </p:nvPr>
        </p:nvSpPr>
        <p:spPr>
          <a:xfrm>
            <a:off x="482524" y="775311"/>
            <a:ext cx="3258185"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t>Research Gap</a:t>
            </a:r>
            <a:endParaRPr sz="4000"/>
          </a:p>
        </p:txBody>
      </p:sp>
      <p:sp>
        <p:nvSpPr>
          <p:cNvPr id="234" name="Google Shape;234;p12"/>
          <p:cNvSpPr/>
          <p:nvPr/>
        </p:nvSpPr>
        <p:spPr>
          <a:xfrm>
            <a:off x="481030" y="1628776"/>
            <a:ext cx="1955164" cy="602615"/>
          </a:xfrm>
          <a:custGeom>
            <a:avLst/>
            <a:gdLst/>
            <a:ahLst/>
            <a:cxnLst/>
            <a:rect l="l" t="t" r="r" b="b"/>
            <a:pathLst>
              <a:path w="1955164" h="602614" extrusionOk="0">
                <a:moveTo>
                  <a:pt x="0" y="0"/>
                </a:moveTo>
                <a:lnTo>
                  <a:pt x="1954995" y="602404"/>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35" name="Google Shape;235;p12"/>
          <p:cNvGraphicFramePr/>
          <p:nvPr/>
        </p:nvGraphicFramePr>
        <p:xfrm>
          <a:off x="474680" y="1582892"/>
          <a:ext cx="11475750" cy="4002020"/>
        </p:xfrm>
        <a:graphic>
          <a:graphicData uri="http://schemas.openxmlformats.org/drawingml/2006/table">
            <a:tbl>
              <a:tblPr firstRow="1" bandRow="1">
                <a:noFill/>
                <a:tableStyleId>{9BD2EF73-0B75-4E69-9B8E-56707E253735}</a:tableStyleId>
              </a:tblPr>
              <a:tblGrid>
                <a:gridCol w="1912625">
                  <a:extLst>
                    <a:ext uri="{9D8B030D-6E8A-4147-A177-3AD203B41FA5}">
                      <a16:colId xmlns:a16="http://schemas.microsoft.com/office/drawing/2014/main" val="20000"/>
                    </a:ext>
                  </a:extLst>
                </a:gridCol>
                <a:gridCol w="1912625">
                  <a:extLst>
                    <a:ext uri="{9D8B030D-6E8A-4147-A177-3AD203B41FA5}">
                      <a16:colId xmlns:a16="http://schemas.microsoft.com/office/drawing/2014/main" val="20001"/>
                    </a:ext>
                  </a:extLst>
                </a:gridCol>
                <a:gridCol w="1912625">
                  <a:extLst>
                    <a:ext uri="{9D8B030D-6E8A-4147-A177-3AD203B41FA5}">
                      <a16:colId xmlns:a16="http://schemas.microsoft.com/office/drawing/2014/main" val="20002"/>
                    </a:ext>
                  </a:extLst>
                </a:gridCol>
                <a:gridCol w="1912625">
                  <a:extLst>
                    <a:ext uri="{9D8B030D-6E8A-4147-A177-3AD203B41FA5}">
                      <a16:colId xmlns:a16="http://schemas.microsoft.com/office/drawing/2014/main" val="20003"/>
                    </a:ext>
                  </a:extLst>
                </a:gridCol>
                <a:gridCol w="1912625">
                  <a:extLst>
                    <a:ext uri="{9D8B030D-6E8A-4147-A177-3AD203B41FA5}">
                      <a16:colId xmlns:a16="http://schemas.microsoft.com/office/drawing/2014/main" val="20004"/>
                    </a:ext>
                  </a:extLst>
                </a:gridCol>
                <a:gridCol w="1912625">
                  <a:extLst>
                    <a:ext uri="{9D8B030D-6E8A-4147-A177-3AD203B41FA5}">
                      <a16:colId xmlns:a16="http://schemas.microsoft.com/office/drawing/2014/main" val="20005"/>
                    </a:ext>
                  </a:extLst>
                </a:gridCol>
              </a:tblGrid>
              <a:tr h="1456775">
                <a:tc>
                  <a:txBody>
                    <a:bodyPr/>
                    <a:lstStyle/>
                    <a:p>
                      <a:pPr marL="119570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Aspect</a:t>
                      </a:r>
                      <a:endParaRPr sz="1800" u="none" strike="noStrike" cap="none">
                        <a:latin typeface="Calibri"/>
                        <a:ea typeface="Calibri"/>
                        <a:cs typeface="Calibri"/>
                        <a:sym typeface="Calibri"/>
                      </a:endParaRPr>
                    </a:p>
                    <a:p>
                      <a:pPr marL="143510" marR="0" lvl="0" indent="0" algn="l" rtl="0">
                        <a:lnSpc>
                          <a:spcPct val="100000"/>
                        </a:lnSpc>
                        <a:spcBef>
                          <a:spcPts val="25"/>
                        </a:spcBef>
                        <a:spcAft>
                          <a:spcPts val="0"/>
                        </a:spcAft>
                        <a:buNone/>
                      </a:pPr>
                      <a:r>
                        <a:rPr lang="en-US" sz="1800" b="1" u="none" strike="noStrike" cap="none">
                          <a:solidFill>
                            <a:schemeClr val="lt1"/>
                          </a:solidFill>
                          <a:latin typeface="Calibri"/>
                          <a:ea typeface="Calibri"/>
                          <a:cs typeface="Calibri"/>
                          <a:sym typeface="Calibri"/>
                        </a:rPr>
                        <a:t>Research</a:t>
                      </a:r>
                      <a:endParaRPr sz="1800" u="none" strike="noStrike" cap="none">
                        <a:solidFill>
                          <a:schemeClr val="lt1"/>
                        </a:solidFill>
                        <a:latin typeface="Calibri"/>
                        <a:ea typeface="Calibri"/>
                        <a:cs typeface="Calibri"/>
                        <a:sym typeface="Calibri"/>
                      </a:endParaRPr>
                    </a:p>
                  </a:txBody>
                  <a:tcPr marL="0" marR="0" marT="292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450850" marR="443230" lvl="0" indent="49530" algn="l" rtl="0">
                        <a:lnSpc>
                          <a:spcPct val="117222"/>
                        </a:lnSpc>
                        <a:spcBef>
                          <a:spcPts val="0"/>
                        </a:spcBef>
                        <a:spcAft>
                          <a:spcPts val="0"/>
                        </a:spcAft>
                        <a:buClr>
                          <a:schemeClr val="dk1"/>
                        </a:buClr>
                        <a:buSzPts val="1800"/>
                        <a:buFont typeface="Calibri"/>
                        <a:buNone/>
                      </a:pPr>
                      <a:r>
                        <a:rPr lang="en-US" sz="1800" b="1" i="0" u="none" strike="noStrike" cap="none">
                          <a:solidFill>
                            <a:schemeClr val="dk1"/>
                          </a:solidFill>
                        </a:rPr>
                        <a:t>Deep Learning for Lung Cancer Detection</a:t>
                      </a:r>
                      <a:endParaRPr sz="1800" b="1" u="none" strike="noStrike" cap="none">
                        <a:solidFill>
                          <a:schemeClr val="dk1"/>
                        </a:solidFill>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424815" marR="415925" lvl="0" indent="147954" algn="l" rtl="0">
                        <a:lnSpc>
                          <a:spcPct val="117222"/>
                        </a:lnSpc>
                        <a:spcBef>
                          <a:spcPts val="0"/>
                        </a:spcBef>
                        <a:spcAft>
                          <a:spcPts val="0"/>
                        </a:spcAft>
                        <a:buClr>
                          <a:schemeClr val="dk1"/>
                        </a:buClr>
                        <a:buSzPts val="1800"/>
                        <a:buFont typeface="Calibri"/>
                        <a:buNone/>
                      </a:pPr>
                      <a:r>
                        <a:rPr lang="en-US" sz="1800" b="1" i="0" u="none" strike="noStrike" cap="none">
                          <a:solidFill>
                            <a:schemeClr val="dk1"/>
                          </a:solidFill>
                        </a:rPr>
                        <a:t>Feature Extraction in Lung Cancer</a:t>
                      </a:r>
                      <a:endParaRPr sz="1800" b="1" u="none" strike="noStrike" cap="none">
                        <a:solidFill>
                          <a:schemeClr val="dk1"/>
                        </a:solidFill>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0" marR="0" lvl="0" indent="0" algn="ctr" rtl="0">
                        <a:lnSpc>
                          <a:spcPct val="118611"/>
                        </a:lnSpc>
                        <a:spcBef>
                          <a:spcPts val="0"/>
                        </a:spcBef>
                        <a:spcAft>
                          <a:spcPts val="0"/>
                        </a:spcAft>
                        <a:buClr>
                          <a:schemeClr val="dk1"/>
                        </a:buClr>
                        <a:buSzPts val="1800"/>
                        <a:buFont typeface="Calibri"/>
                        <a:buNone/>
                      </a:pPr>
                      <a:r>
                        <a:rPr lang="en-US" sz="1800" b="1" i="0" u="none" strike="noStrike" cap="none">
                          <a:solidFill>
                            <a:schemeClr val="dk1"/>
                          </a:solidFill>
                        </a:rPr>
                        <a:t>Homomorphic Encryption in Healthcare</a:t>
                      </a:r>
                      <a:endParaRPr sz="1800" b="1" u="none" strike="noStrike" cap="none">
                        <a:solidFill>
                          <a:schemeClr val="dk1"/>
                        </a:solidFill>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u="none" strike="noStrike" cap="none">
                          <a:solidFill>
                            <a:schemeClr val="dk1"/>
                          </a:solidFill>
                        </a:rPr>
                        <a:t>AI Integration in Lung Cancer Detection</a:t>
                      </a:r>
                      <a:endParaRPr sz="1800" u="none" strike="noStrike" cap="none">
                        <a:solidFill>
                          <a:schemeClr val="dk1"/>
                        </a:solidFill>
                      </a:endParaRPr>
                    </a:p>
                    <a:p>
                      <a:pPr marL="341630" marR="0" lvl="0" indent="0" algn="l" rtl="0">
                        <a:lnSpc>
                          <a:spcPct val="100000"/>
                        </a:lnSpc>
                        <a:spcBef>
                          <a:spcPts val="1335"/>
                        </a:spcBef>
                        <a:spcAft>
                          <a:spcPts val="0"/>
                        </a:spcAft>
                        <a:buSzPts val="1800"/>
                        <a:buFont typeface="Calibri"/>
                        <a:buNone/>
                      </a:pPr>
                      <a:endParaRPr sz="1800" b="1" u="none" strike="noStrike" cap="none">
                        <a:solidFill>
                          <a:srgbClr val="FFFFFF"/>
                        </a:solidFill>
                        <a:latin typeface="Calibri"/>
                        <a:ea typeface="Calibri"/>
                        <a:cs typeface="Calibri"/>
                        <a:sym typeface="Calibri"/>
                      </a:endParaRPr>
                    </a:p>
                  </a:txBody>
                  <a:tcPr marL="0" marR="0" marT="1695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628015" marR="415925" lvl="0" indent="-46355" algn="l" rtl="0">
                        <a:lnSpc>
                          <a:spcPct val="117222"/>
                        </a:lnSpc>
                        <a:spcBef>
                          <a:spcPts val="0"/>
                        </a:spcBef>
                        <a:spcAft>
                          <a:spcPts val="0"/>
                        </a:spcAft>
                        <a:buClr>
                          <a:schemeClr val="dk1"/>
                        </a:buClr>
                        <a:buSzPts val="1800"/>
                        <a:buFont typeface="Calibri"/>
                        <a:buNone/>
                      </a:pPr>
                      <a:r>
                        <a:rPr lang="en-US" sz="1800" b="1" u="none" strike="noStrike" cap="none">
                          <a:solidFill>
                            <a:schemeClr val="dk1"/>
                          </a:solidFill>
                          <a:latin typeface="Calibri"/>
                          <a:ea typeface="Calibri"/>
                          <a:cs typeface="Calibri"/>
                          <a:sym typeface="Calibri"/>
                        </a:rPr>
                        <a:t>NSCLC 360</a:t>
                      </a:r>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extLst>
                  <a:ext uri="{0D108BD9-81ED-4DB2-BD59-A6C34878D82A}">
                    <a16:rowId xmlns:a16="http://schemas.microsoft.com/office/drawing/2014/main" val="10000"/>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A</a:t>
                      </a:r>
                      <a:endParaRPr sz="1800" u="none" strike="noStrike" cap="none">
                        <a:latin typeface="Calibri"/>
                        <a:ea typeface="Calibri"/>
                        <a:cs typeface="Calibri"/>
                        <a:sym typeface="Calibri"/>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1"/>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B</a:t>
                      </a:r>
                      <a:endParaRPr sz="1800" u="none" strike="noStrike" cap="none">
                        <a:latin typeface="Calibri"/>
                        <a:ea typeface="Calibri"/>
                        <a:cs typeface="Calibri"/>
                        <a:sym typeface="Calibri"/>
                      </a:endParaRPr>
                    </a:p>
                  </a:txBody>
                  <a:tcPr marL="0" marR="0" marT="336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2"/>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C</a:t>
                      </a:r>
                      <a:endParaRPr sz="1800" u="none" strike="noStrike" cap="none">
                        <a:latin typeface="Calibri"/>
                        <a:ea typeface="Calibri"/>
                        <a:cs typeface="Calibri"/>
                        <a:sym typeface="Calibri"/>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3"/>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Research D</a:t>
                      </a:r>
                      <a:endParaRPr sz="1800" u="none" strike="noStrike" cap="none">
                        <a:latin typeface="Calibri"/>
                        <a:ea typeface="Calibri"/>
                        <a:cs typeface="Calibri"/>
                        <a:sym typeface="Calibri"/>
                      </a:endParaRPr>
                    </a:p>
                  </a:txBody>
                  <a:tcPr marL="0" marR="0" marT="343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4"/>
                  </a:ext>
                </a:extLst>
              </a:tr>
            </a:tbl>
          </a:graphicData>
        </a:graphic>
      </p:graphicFrame>
      <p:pic>
        <p:nvPicPr>
          <p:cNvPr id="236" name="Google Shape;236;p12"/>
          <p:cNvPicPr preferRelativeResize="0"/>
          <p:nvPr/>
        </p:nvPicPr>
        <p:blipFill rotWithShape="1">
          <a:blip r:embed="rId4">
            <a:alphaModFix/>
          </a:blip>
          <a:srcRect/>
          <a:stretch/>
        </p:blipFill>
        <p:spPr>
          <a:xfrm>
            <a:off x="3052014" y="3150194"/>
            <a:ext cx="296993" cy="280285"/>
          </a:xfrm>
          <a:prstGeom prst="rect">
            <a:avLst/>
          </a:prstGeom>
          <a:noFill/>
          <a:ln>
            <a:noFill/>
          </a:ln>
        </p:spPr>
      </p:pic>
      <p:pic>
        <p:nvPicPr>
          <p:cNvPr id="237" name="Google Shape;237;p12"/>
          <p:cNvPicPr preferRelativeResize="0"/>
          <p:nvPr/>
        </p:nvPicPr>
        <p:blipFill rotWithShape="1">
          <a:blip r:embed="rId4">
            <a:alphaModFix/>
          </a:blip>
          <a:srcRect/>
          <a:stretch/>
        </p:blipFill>
        <p:spPr>
          <a:xfrm>
            <a:off x="8994936" y="3127628"/>
            <a:ext cx="296993" cy="280285"/>
          </a:xfrm>
          <a:prstGeom prst="rect">
            <a:avLst/>
          </a:prstGeom>
          <a:noFill/>
          <a:ln>
            <a:noFill/>
          </a:ln>
        </p:spPr>
      </p:pic>
      <p:pic>
        <p:nvPicPr>
          <p:cNvPr id="238" name="Google Shape;238;p12"/>
          <p:cNvPicPr preferRelativeResize="0"/>
          <p:nvPr/>
        </p:nvPicPr>
        <p:blipFill rotWithShape="1">
          <a:blip r:embed="rId4">
            <a:alphaModFix/>
          </a:blip>
          <a:srcRect/>
          <a:stretch/>
        </p:blipFill>
        <p:spPr>
          <a:xfrm>
            <a:off x="5087377" y="3798027"/>
            <a:ext cx="296993" cy="280285"/>
          </a:xfrm>
          <a:prstGeom prst="rect">
            <a:avLst/>
          </a:prstGeom>
          <a:noFill/>
          <a:ln>
            <a:noFill/>
          </a:ln>
        </p:spPr>
      </p:pic>
      <p:pic>
        <p:nvPicPr>
          <p:cNvPr id="239" name="Google Shape;239;p12"/>
          <p:cNvPicPr preferRelativeResize="0"/>
          <p:nvPr/>
        </p:nvPicPr>
        <p:blipFill rotWithShape="1">
          <a:blip r:embed="rId5">
            <a:alphaModFix/>
          </a:blip>
          <a:srcRect/>
          <a:stretch/>
        </p:blipFill>
        <p:spPr>
          <a:xfrm>
            <a:off x="8980243" y="3792662"/>
            <a:ext cx="296993" cy="286571"/>
          </a:xfrm>
          <a:prstGeom prst="rect">
            <a:avLst/>
          </a:prstGeom>
          <a:noFill/>
          <a:ln>
            <a:noFill/>
          </a:ln>
        </p:spPr>
      </p:pic>
      <p:pic>
        <p:nvPicPr>
          <p:cNvPr id="240" name="Google Shape;240;p12"/>
          <p:cNvPicPr preferRelativeResize="0"/>
          <p:nvPr/>
        </p:nvPicPr>
        <p:blipFill rotWithShape="1">
          <a:blip r:embed="rId5">
            <a:alphaModFix/>
          </a:blip>
          <a:srcRect/>
          <a:stretch/>
        </p:blipFill>
        <p:spPr>
          <a:xfrm>
            <a:off x="5091801" y="4366747"/>
            <a:ext cx="296993" cy="286571"/>
          </a:xfrm>
          <a:prstGeom prst="rect">
            <a:avLst/>
          </a:prstGeom>
          <a:noFill/>
          <a:ln>
            <a:noFill/>
          </a:ln>
        </p:spPr>
      </p:pic>
      <p:pic>
        <p:nvPicPr>
          <p:cNvPr id="241" name="Google Shape;241;p12"/>
          <p:cNvPicPr preferRelativeResize="0"/>
          <p:nvPr/>
        </p:nvPicPr>
        <p:blipFill rotWithShape="1">
          <a:blip r:embed="rId5">
            <a:alphaModFix/>
          </a:blip>
          <a:srcRect/>
          <a:stretch/>
        </p:blipFill>
        <p:spPr>
          <a:xfrm>
            <a:off x="7069423" y="3795591"/>
            <a:ext cx="296993" cy="286571"/>
          </a:xfrm>
          <a:prstGeom prst="rect">
            <a:avLst/>
          </a:prstGeom>
          <a:noFill/>
          <a:ln>
            <a:noFill/>
          </a:ln>
        </p:spPr>
      </p:pic>
      <p:pic>
        <p:nvPicPr>
          <p:cNvPr id="242" name="Google Shape;242;p12"/>
          <p:cNvPicPr preferRelativeResize="0"/>
          <p:nvPr/>
        </p:nvPicPr>
        <p:blipFill rotWithShape="1">
          <a:blip r:embed="rId4">
            <a:alphaModFix/>
          </a:blip>
          <a:srcRect/>
          <a:stretch/>
        </p:blipFill>
        <p:spPr>
          <a:xfrm>
            <a:off x="10758751" y="3798027"/>
            <a:ext cx="296993" cy="280285"/>
          </a:xfrm>
          <a:prstGeom prst="rect">
            <a:avLst/>
          </a:prstGeom>
          <a:noFill/>
          <a:ln>
            <a:noFill/>
          </a:ln>
        </p:spPr>
      </p:pic>
      <p:pic>
        <p:nvPicPr>
          <p:cNvPr id="243" name="Google Shape;243;p12"/>
          <p:cNvPicPr preferRelativeResize="0"/>
          <p:nvPr/>
        </p:nvPicPr>
        <p:blipFill rotWithShape="1">
          <a:blip r:embed="rId5">
            <a:alphaModFix/>
          </a:blip>
          <a:srcRect/>
          <a:stretch/>
        </p:blipFill>
        <p:spPr>
          <a:xfrm>
            <a:off x="7075307" y="3143437"/>
            <a:ext cx="296993" cy="286571"/>
          </a:xfrm>
          <a:prstGeom prst="rect">
            <a:avLst/>
          </a:prstGeom>
          <a:noFill/>
          <a:ln>
            <a:noFill/>
          </a:ln>
        </p:spPr>
      </p:pic>
      <p:pic>
        <p:nvPicPr>
          <p:cNvPr id="244" name="Google Shape;244;p12"/>
          <p:cNvPicPr preferRelativeResize="0"/>
          <p:nvPr/>
        </p:nvPicPr>
        <p:blipFill rotWithShape="1">
          <a:blip r:embed="rId5">
            <a:alphaModFix/>
          </a:blip>
          <a:srcRect/>
          <a:stretch/>
        </p:blipFill>
        <p:spPr>
          <a:xfrm>
            <a:off x="3052394" y="3794522"/>
            <a:ext cx="296993" cy="286571"/>
          </a:xfrm>
          <a:prstGeom prst="rect">
            <a:avLst/>
          </a:prstGeom>
          <a:noFill/>
          <a:ln>
            <a:noFill/>
          </a:ln>
        </p:spPr>
      </p:pic>
      <p:pic>
        <p:nvPicPr>
          <p:cNvPr id="245" name="Google Shape;245;p12"/>
          <p:cNvPicPr preferRelativeResize="0"/>
          <p:nvPr/>
        </p:nvPicPr>
        <p:blipFill rotWithShape="1">
          <a:blip r:embed="rId4">
            <a:alphaModFix/>
          </a:blip>
          <a:srcRect/>
          <a:stretch/>
        </p:blipFill>
        <p:spPr>
          <a:xfrm>
            <a:off x="7067962" y="4362682"/>
            <a:ext cx="296993" cy="280285"/>
          </a:xfrm>
          <a:prstGeom prst="rect">
            <a:avLst/>
          </a:prstGeom>
          <a:noFill/>
          <a:ln>
            <a:noFill/>
          </a:ln>
        </p:spPr>
      </p:pic>
      <p:pic>
        <p:nvPicPr>
          <p:cNvPr id="246" name="Google Shape;246;p12"/>
          <p:cNvPicPr preferRelativeResize="0"/>
          <p:nvPr/>
        </p:nvPicPr>
        <p:blipFill rotWithShape="1">
          <a:blip r:embed="rId4">
            <a:alphaModFix/>
          </a:blip>
          <a:srcRect/>
          <a:stretch/>
        </p:blipFill>
        <p:spPr>
          <a:xfrm>
            <a:off x="10754698" y="4357196"/>
            <a:ext cx="296993" cy="280285"/>
          </a:xfrm>
          <a:prstGeom prst="rect">
            <a:avLst/>
          </a:prstGeom>
          <a:noFill/>
          <a:ln>
            <a:noFill/>
          </a:ln>
        </p:spPr>
      </p:pic>
      <p:pic>
        <p:nvPicPr>
          <p:cNvPr id="247" name="Google Shape;247;p12"/>
          <p:cNvPicPr preferRelativeResize="0"/>
          <p:nvPr/>
        </p:nvPicPr>
        <p:blipFill rotWithShape="1">
          <a:blip r:embed="rId4">
            <a:alphaModFix/>
          </a:blip>
          <a:srcRect/>
          <a:stretch/>
        </p:blipFill>
        <p:spPr>
          <a:xfrm>
            <a:off x="10758715" y="3151223"/>
            <a:ext cx="296993" cy="280285"/>
          </a:xfrm>
          <a:prstGeom prst="rect">
            <a:avLst/>
          </a:prstGeom>
          <a:noFill/>
          <a:ln>
            <a:noFill/>
          </a:ln>
        </p:spPr>
      </p:pic>
      <p:pic>
        <p:nvPicPr>
          <p:cNvPr id="248" name="Google Shape;248;p12"/>
          <p:cNvPicPr preferRelativeResize="0"/>
          <p:nvPr/>
        </p:nvPicPr>
        <p:blipFill rotWithShape="1">
          <a:blip r:embed="rId5">
            <a:alphaModFix/>
          </a:blip>
          <a:srcRect/>
          <a:stretch/>
        </p:blipFill>
        <p:spPr>
          <a:xfrm>
            <a:off x="5080680" y="3208378"/>
            <a:ext cx="296993" cy="286571"/>
          </a:xfrm>
          <a:prstGeom prst="rect">
            <a:avLst/>
          </a:prstGeom>
          <a:noFill/>
          <a:ln>
            <a:noFill/>
          </a:ln>
        </p:spPr>
      </p:pic>
      <p:pic>
        <p:nvPicPr>
          <p:cNvPr id="249" name="Google Shape;249;p12"/>
          <p:cNvPicPr preferRelativeResize="0"/>
          <p:nvPr/>
        </p:nvPicPr>
        <p:blipFill rotWithShape="1">
          <a:blip r:embed="rId5">
            <a:alphaModFix/>
          </a:blip>
          <a:srcRect/>
          <a:stretch/>
        </p:blipFill>
        <p:spPr>
          <a:xfrm>
            <a:off x="8994247" y="4357652"/>
            <a:ext cx="296993" cy="286571"/>
          </a:xfrm>
          <a:prstGeom prst="rect">
            <a:avLst/>
          </a:prstGeom>
          <a:noFill/>
          <a:ln>
            <a:noFill/>
          </a:ln>
        </p:spPr>
      </p:pic>
      <p:pic>
        <p:nvPicPr>
          <p:cNvPr id="250" name="Google Shape;250;p12"/>
          <p:cNvPicPr preferRelativeResize="0"/>
          <p:nvPr/>
        </p:nvPicPr>
        <p:blipFill rotWithShape="1">
          <a:blip r:embed="rId5">
            <a:alphaModFix/>
          </a:blip>
          <a:srcRect/>
          <a:stretch/>
        </p:blipFill>
        <p:spPr>
          <a:xfrm>
            <a:off x="3043923" y="4363467"/>
            <a:ext cx="296993" cy="286571"/>
          </a:xfrm>
          <a:prstGeom prst="rect">
            <a:avLst/>
          </a:prstGeom>
          <a:noFill/>
          <a:ln>
            <a:noFill/>
          </a:ln>
        </p:spPr>
      </p:pic>
      <p:sp>
        <p:nvSpPr>
          <p:cNvPr id="251" name="Google Shape;251;p12"/>
          <p:cNvSpPr txBox="1"/>
          <p:nvPr/>
        </p:nvSpPr>
        <p:spPr>
          <a:xfrm>
            <a:off x="3552123" y="6378790"/>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IT21374524 | Waseek M.L.</a:t>
            </a:r>
            <a:endParaRPr sz="1800">
              <a:solidFill>
                <a:schemeClr val="dk1"/>
              </a:solidFill>
              <a:latin typeface="Trebuchet MS"/>
              <a:ea typeface="Trebuchet MS"/>
              <a:cs typeface="Trebuchet MS"/>
              <a:sym typeface="Trebuchet MS"/>
            </a:endParaRPr>
          </a:p>
        </p:txBody>
      </p:sp>
      <p:sp>
        <p:nvSpPr>
          <p:cNvPr id="252" name="Google Shape;252;p12"/>
          <p:cNvSpPr txBox="1">
            <a:spLocks noGrp="1"/>
          </p:cNvSpPr>
          <p:nvPr>
            <p:ph type="dt" idx="10"/>
          </p:nvPr>
        </p:nvSpPr>
        <p:spPr>
          <a:xfrm>
            <a:off x="10839915" y="6375776"/>
            <a:ext cx="1130934" cy="278281"/>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2025/03/19</a:t>
            </a:r>
            <a:endParaRPr>
              <a:solidFill>
                <a:schemeClr val="dk1"/>
              </a:solidFill>
            </a:endParaRPr>
          </a:p>
        </p:txBody>
      </p:sp>
      <p:sp>
        <p:nvSpPr>
          <p:cNvPr id="253" name="Google Shape;253;p12"/>
          <p:cNvSpPr txBox="1">
            <a:spLocks noGrp="1"/>
          </p:cNvSpPr>
          <p:nvPr>
            <p:ph type="ftr" idx="11"/>
          </p:nvPr>
        </p:nvSpPr>
        <p:spPr>
          <a:xfrm>
            <a:off x="7932210" y="6381872"/>
            <a:ext cx="2211480" cy="278281"/>
          </a:xfrm>
          <a:prstGeom prst="rect">
            <a:avLst/>
          </a:prstGeom>
          <a:solidFill>
            <a:srgbClr val="31859C"/>
          </a:solid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p:txBody>
      </p:sp>
      <p:pic>
        <p:nvPicPr>
          <p:cNvPr id="254" name="Google Shape;254;p12"/>
          <p:cNvPicPr preferRelativeResize="0"/>
          <p:nvPr/>
        </p:nvPicPr>
        <p:blipFill rotWithShape="1">
          <a:blip r:embed="rId4">
            <a:alphaModFix/>
          </a:blip>
          <a:srcRect/>
          <a:stretch/>
        </p:blipFill>
        <p:spPr>
          <a:xfrm>
            <a:off x="3067462" y="4911770"/>
            <a:ext cx="296993" cy="280285"/>
          </a:xfrm>
          <a:prstGeom prst="rect">
            <a:avLst/>
          </a:prstGeom>
          <a:noFill/>
          <a:ln>
            <a:noFill/>
          </a:ln>
        </p:spPr>
      </p:pic>
      <p:pic>
        <p:nvPicPr>
          <p:cNvPr id="255" name="Google Shape;255;p12"/>
          <p:cNvPicPr preferRelativeResize="0"/>
          <p:nvPr/>
        </p:nvPicPr>
        <p:blipFill rotWithShape="1">
          <a:blip r:embed="rId4">
            <a:alphaModFix/>
          </a:blip>
          <a:srcRect/>
          <a:stretch/>
        </p:blipFill>
        <p:spPr>
          <a:xfrm>
            <a:off x="5084520" y="4911770"/>
            <a:ext cx="296993" cy="280285"/>
          </a:xfrm>
          <a:prstGeom prst="rect">
            <a:avLst/>
          </a:prstGeom>
          <a:noFill/>
          <a:ln>
            <a:noFill/>
          </a:ln>
        </p:spPr>
      </p:pic>
      <p:pic>
        <p:nvPicPr>
          <p:cNvPr id="256" name="Google Shape;256;p12"/>
          <p:cNvPicPr preferRelativeResize="0"/>
          <p:nvPr/>
        </p:nvPicPr>
        <p:blipFill rotWithShape="1">
          <a:blip r:embed="rId4">
            <a:alphaModFix/>
          </a:blip>
          <a:srcRect/>
          <a:stretch/>
        </p:blipFill>
        <p:spPr>
          <a:xfrm>
            <a:off x="9040195" y="4911770"/>
            <a:ext cx="296993" cy="280285"/>
          </a:xfrm>
          <a:prstGeom prst="rect">
            <a:avLst/>
          </a:prstGeom>
          <a:noFill/>
          <a:ln>
            <a:noFill/>
          </a:ln>
        </p:spPr>
      </p:pic>
      <p:pic>
        <p:nvPicPr>
          <p:cNvPr id="257" name="Google Shape;257;p12"/>
          <p:cNvPicPr preferRelativeResize="0"/>
          <p:nvPr/>
        </p:nvPicPr>
        <p:blipFill rotWithShape="1">
          <a:blip r:embed="rId4">
            <a:alphaModFix/>
          </a:blip>
          <a:srcRect/>
          <a:stretch/>
        </p:blipFill>
        <p:spPr>
          <a:xfrm>
            <a:off x="10765900" y="4911770"/>
            <a:ext cx="296993" cy="280285"/>
          </a:xfrm>
          <a:prstGeom prst="rect">
            <a:avLst/>
          </a:prstGeom>
          <a:noFill/>
          <a:ln>
            <a:noFill/>
          </a:ln>
        </p:spPr>
      </p:pic>
      <p:pic>
        <p:nvPicPr>
          <p:cNvPr id="258" name="Google Shape;258;p12" descr="A black x on a black background&#10;&#10;Description automatically generated"/>
          <p:cNvPicPr preferRelativeResize="0"/>
          <p:nvPr/>
        </p:nvPicPr>
        <p:blipFill rotWithShape="1">
          <a:blip r:embed="rId5">
            <a:alphaModFix/>
          </a:blip>
          <a:srcRect/>
          <a:stretch/>
        </p:blipFill>
        <p:spPr>
          <a:xfrm>
            <a:off x="7089246" y="4906740"/>
            <a:ext cx="296993" cy="286571"/>
          </a:xfrm>
          <a:prstGeom prst="rect">
            <a:avLst/>
          </a:prstGeom>
          <a:noFill/>
          <a:ln>
            <a:noFill/>
          </a:ln>
        </p:spPr>
      </p:pic>
      <p:sp>
        <p:nvSpPr>
          <p:cNvPr id="259" name="Google Shape;259;p12"/>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63"/>
        <p:cNvGrpSpPr/>
        <p:nvPr/>
      </p:nvGrpSpPr>
      <p:grpSpPr>
        <a:xfrm>
          <a:off x="0" y="0"/>
          <a:ext cx="0" cy="0"/>
          <a:chOff x="0" y="0"/>
          <a:chExt cx="0" cy="0"/>
        </a:xfrm>
      </p:grpSpPr>
      <p:sp>
        <p:nvSpPr>
          <p:cNvPr id="264" name="Google Shape;264;p13"/>
          <p:cNvSpPr txBox="1">
            <a:spLocks noGrp="1"/>
          </p:cNvSpPr>
          <p:nvPr>
            <p:ph type="title"/>
          </p:nvPr>
        </p:nvSpPr>
        <p:spPr>
          <a:xfrm>
            <a:off x="458693" y="765555"/>
            <a:ext cx="8803640"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Methodology – </a:t>
            </a:r>
            <a:r>
              <a:rPr lang="en-US" sz="3200">
                <a:solidFill>
                  <a:schemeClr val="dk1"/>
                </a:solidFill>
                <a:latin typeface="Arial"/>
                <a:ea typeface="Arial"/>
                <a:cs typeface="Arial"/>
                <a:sym typeface="Arial"/>
              </a:rPr>
              <a:t>Technologies &amp; Techniques</a:t>
            </a:r>
            <a:endParaRPr/>
          </a:p>
        </p:txBody>
      </p:sp>
      <p:grpSp>
        <p:nvGrpSpPr>
          <p:cNvPr id="265" name="Google Shape;265;p13"/>
          <p:cNvGrpSpPr/>
          <p:nvPr/>
        </p:nvGrpSpPr>
        <p:grpSpPr>
          <a:xfrm>
            <a:off x="1840655" y="1791377"/>
            <a:ext cx="3275965" cy="3547111"/>
            <a:chOff x="1840655" y="1791377"/>
            <a:chExt cx="3275965" cy="3547111"/>
          </a:xfrm>
        </p:grpSpPr>
        <p:sp>
          <p:nvSpPr>
            <p:cNvPr id="266" name="Google Shape;266;p13"/>
            <p:cNvSpPr/>
            <p:nvPr/>
          </p:nvSpPr>
          <p:spPr>
            <a:xfrm>
              <a:off x="1840655" y="1791378"/>
              <a:ext cx="3275965" cy="3547110"/>
            </a:xfrm>
            <a:custGeom>
              <a:avLst/>
              <a:gdLst/>
              <a:ahLst/>
              <a:cxnLst/>
              <a:rect l="l" t="t" r="r" b="b"/>
              <a:pathLst>
                <a:path w="3275965" h="3547110" extrusionOk="0">
                  <a:moveTo>
                    <a:pt x="3275463" y="0"/>
                  </a:moveTo>
                  <a:lnTo>
                    <a:pt x="545919" y="0"/>
                  </a:lnTo>
                  <a:lnTo>
                    <a:pt x="498815" y="2003"/>
                  </a:lnTo>
                  <a:lnTo>
                    <a:pt x="452824" y="7906"/>
                  </a:lnTo>
                  <a:lnTo>
                    <a:pt x="408109" y="17542"/>
                  </a:lnTo>
                  <a:lnTo>
                    <a:pt x="364835" y="30750"/>
                  </a:lnTo>
                  <a:lnTo>
                    <a:pt x="323164" y="47364"/>
                  </a:lnTo>
                  <a:lnTo>
                    <a:pt x="283262" y="67222"/>
                  </a:lnTo>
                  <a:lnTo>
                    <a:pt x="245293" y="90158"/>
                  </a:lnTo>
                  <a:lnTo>
                    <a:pt x="209418" y="116010"/>
                  </a:lnTo>
                  <a:lnTo>
                    <a:pt x="175804" y="144613"/>
                  </a:lnTo>
                  <a:lnTo>
                    <a:pt x="144614" y="175804"/>
                  </a:lnTo>
                  <a:lnTo>
                    <a:pt x="116010" y="209418"/>
                  </a:lnTo>
                  <a:lnTo>
                    <a:pt x="90159" y="245292"/>
                  </a:lnTo>
                  <a:lnTo>
                    <a:pt x="67222" y="283262"/>
                  </a:lnTo>
                  <a:lnTo>
                    <a:pt x="47365" y="323163"/>
                  </a:lnTo>
                  <a:lnTo>
                    <a:pt x="30750" y="364833"/>
                  </a:lnTo>
                  <a:lnTo>
                    <a:pt x="17543" y="408108"/>
                  </a:lnTo>
                  <a:lnTo>
                    <a:pt x="7906" y="452823"/>
                  </a:lnTo>
                  <a:lnTo>
                    <a:pt x="2003" y="498814"/>
                  </a:lnTo>
                  <a:lnTo>
                    <a:pt x="0" y="545918"/>
                  </a:lnTo>
                  <a:lnTo>
                    <a:pt x="0" y="3000613"/>
                  </a:lnTo>
                  <a:lnTo>
                    <a:pt x="2003" y="3047717"/>
                  </a:lnTo>
                  <a:lnTo>
                    <a:pt x="7906" y="3093709"/>
                  </a:lnTo>
                  <a:lnTo>
                    <a:pt x="17543" y="3138423"/>
                  </a:lnTo>
                  <a:lnTo>
                    <a:pt x="30750" y="3181698"/>
                  </a:lnTo>
                  <a:lnTo>
                    <a:pt x="47365" y="3223368"/>
                  </a:lnTo>
                  <a:lnTo>
                    <a:pt x="67222" y="3263270"/>
                  </a:lnTo>
                  <a:lnTo>
                    <a:pt x="90159" y="3301240"/>
                  </a:lnTo>
                  <a:lnTo>
                    <a:pt x="116010" y="3337114"/>
                  </a:lnTo>
                  <a:lnTo>
                    <a:pt x="144614" y="3370728"/>
                  </a:lnTo>
                  <a:lnTo>
                    <a:pt x="175804" y="3401919"/>
                  </a:lnTo>
                  <a:lnTo>
                    <a:pt x="209418" y="3430522"/>
                  </a:lnTo>
                  <a:lnTo>
                    <a:pt x="245293" y="3456374"/>
                  </a:lnTo>
                  <a:lnTo>
                    <a:pt x="283262" y="3479310"/>
                  </a:lnTo>
                  <a:lnTo>
                    <a:pt x="323164" y="3499168"/>
                  </a:lnTo>
                  <a:lnTo>
                    <a:pt x="364835" y="3515782"/>
                  </a:lnTo>
                  <a:lnTo>
                    <a:pt x="408109" y="3528990"/>
                  </a:lnTo>
                  <a:lnTo>
                    <a:pt x="452824" y="3538627"/>
                  </a:lnTo>
                  <a:lnTo>
                    <a:pt x="498815" y="3544529"/>
                  </a:lnTo>
                  <a:lnTo>
                    <a:pt x="545919" y="3546533"/>
                  </a:lnTo>
                  <a:lnTo>
                    <a:pt x="3275463" y="3546533"/>
                  </a:lnTo>
                  <a:lnTo>
                    <a:pt x="3275463"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13"/>
            <p:cNvSpPr/>
            <p:nvPr/>
          </p:nvSpPr>
          <p:spPr>
            <a:xfrm>
              <a:off x="1840655" y="1791377"/>
              <a:ext cx="3275965" cy="3547110"/>
            </a:xfrm>
            <a:custGeom>
              <a:avLst/>
              <a:gdLst/>
              <a:ahLst/>
              <a:cxnLst/>
              <a:rect l="l" t="t" r="r" b="b"/>
              <a:pathLst>
                <a:path w="3275965" h="3547110" extrusionOk="0">
                  <a:moveTo>
                    <a:pt x="0" y="3000614"/>
                  </a:moveTo>
                  <a:lnTo>
                    <a:pt x="0" y="545920"/>
                  </a:lnTo>
                  <a:lnTo>
                    <a:pt x="2003" y="498815"/>
                  </a:lnTo>
                  <a:lnTo>
                    <a:pt x="7906" y="452824"/>
                  </a:lnTo>
                  <a:lnTo>
                    <a:pt x="17543" y="408109"/>
                  </a:lnTo>
                  <a:lnTo>
                    <a:pt x="30750" y="364834"/>
                  </a:lnTo>
                  <a:lnTo>
                    <a:pt x="47365" y="323164"/>
                  </a:lnTo>
                  <a:lnTo>
                    <a:pt x="67222" y="283262"/>
                  </a:lnTo>
                  <a:lnTo>
                    <a:pt x="90159" y="245292"/>
                  </a:lnTo>
                  <a:lnTo>
                    <a:pt x="116010" y="209418"/>
                  </a:lnTo>
                  <a:lnTo>
                    <a:pt x="144614" y="175804"/>
                  </a:lnTo>
                  <a:lnTo>
                    <a:pt x="175804" y="144613"/>
                  </a:lnTo>
                  <a:lnTo>
                    <a:pt x="209418" y="116010"/>
                  </a:lnTo>
                  <a:lnTo>
                    <a:pt x="245292" y="90158"/>
                  </a:lnTo>
                  <a:lnTo>
                    <a:pt x="283262" y="67222"/>
                  </a:lnTo>
                  <a:lnTo>
                    <a:pt x="323164" y="47365"/>
                  </a:lnTo>
                  <a:lnTo>
                    <a:pt x="364834" y="30750"/>
                  </a:lnTo>
                  <a:lnTo>
                    <a:pt x="408109" y="17543"/>
                  </a:lnTo>
                  <a:lnTo>
                    <a:pt x="452824" y="7906"/>
                  </a:lnTo>
                  <a:lnTo>
                    <a:pt x="498815" y="2003"/>
                  </a:lnTo>
                  <a:lnTo>
                    <a:pt x="545919" y="0"/>
                  </a:lnTo>
                  <a:lnTo>
                    <a:pt x="3275463" y="0"/>
                  </a:lnTo>
                  <a:lnTo>
                    <a:pt x="3275463" y="3546534"/>
                  </a:lnTo>
                  <a:lnTo>
                    <a:pt x="545919" y="3546534"/>
                  </a:lnTo>
                  <a:lnTo>
                    <a:pt x="498815" y="3544530"/>
                  </a:lnTo>
                  <a:lnTo>
                    <a:pt x="452824" y="3538627"/>
                  </a:lnTo>
                  <a:lnTo>
                    <a:pt x="408109" y="3528991"/>
                  </a:lnTo>
                  <a:lnTo>
                    <a:pt x="364834" y="3515783"/>
                  </a:lnTo>
                  <a:lnTo>
                    <a:pt x="323164" y="3499168"/>
                  </a:lnTo>
                  <a:lnTo>
                    <a:pt x="283262" y="3479311"/>
                  </a:lnTo>
                  <a:lnTo>
                    <a:pt x="245292" y="3456374"/>
                  </a:lnTo>
                  <a:lnTo>
                    <a:pt x="209418" y="3430523"/>
                  </a:lnTo>
                  <a:lnTo>
                    <a:pt x="175804" y="3401920"/>
                  </a:lnTo>
                  <a:lnTo>
                    <a:pt x="144614" y="3370729"/>
                  </a:lnTo>
                  <a:lnTo>
                    <a:pt x="116010" y="3337115"/>
                  </a:lnTo>
                  <a:lnTo>
                    <a:pt x="90159" y="3301241"/>
                  </a:lnTo>
                  <a:lnTo>
                    <a:pt x="67222" y="3263271"/>
                  </a:lnTo>
                  <a:lnTo>
                    <a:pt x="47365" y="3223369"/>
                  </a:lnTo>
                  <a:lnTo>
                    <a:pt x="30750" y="3181699"/>
                  </a:lnTo>
                  <a:lnTo>
                    <a:pt x="17543" y="3138424"/>
                  </a:lnTo>
                  <a:lnTo>
                    <a:pt x="7906" y="3093709"/>
                  </a:lnTo>
                  <a:lnTo>
                    <a:pt x="2003" y="3047718"/>
                  </a:lnTo>
                  <a:lnTo>
                    <a:pt x="0" y="3000614"/>
                  </a:lnTo>
                  <a:close/>
                </a:path>
              </a:pathLst>
            </a:custGeom>
            <a:solidFill>
              <a:srgbClr val="31859B"/>
            </a:solid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8" name="Google Shape;268;p13"/>
          <p:cNvGrpSpPr/>
          <p:nvPr/>
        </p:nvGrpSpPr>
        <p:grpSpPr>
          <a:xfrm>
            <a:off x="7053128" y="1791378"/>
            <a:ext cx="3275965" cy="3547110"/>
            <a:chOff x="7053128" y="1791378"/>
            <a:chExt cx="3275965" cy="3547110"/>
          </a:xfrm>
        </p:grpSpPr>
        <p:sp>
          <p:nvSpPr>
            <p:cNvPr id="269" name="Google Shape;269;p13"/>
            <p:cNvSpPr/>
            <p:nvPr/>
          </p:nvSpPr>
          <p:spPr>
            <a:xfrm>
              <a:off x="7053128" y="1791378"/>
              <a:ext cx="3275965" cy="3547110"/>
            </a:xfrm>
            <a:custGeom>
              <a:avLst/>
              <a:gdLst/>
              <a:ahLst/>
              <a:cxnLst/>
              <a:rect l="l" t="t" r="r" b="b"/>
              <a:pathLst>
                <a:path w="3275965" h="3547110" extrusionOk="0">
                  <a:moveTo>
                    <a:pt x="2729543" y="0"/>
                  </a:moveTo>
                  <a:lnTo>
                    <a:pt x="0" y="0"/>
                  </a:lnTo>
                  <a:lnTo>
                    <a:pt x="0" y="3546534"/>
                  </a:lnTo>
                  <a:lnTo>
                    <a:pt x="2729543" y="3546534"/>
                  </a:lnTo>
                  <a:lnTo>
                    <a:pt x="2776647" y="3544530"/>
                  </a:lnTo>
                  <a:lnTo>
                    <a:pt x="2822639" y="3538628"/>
                  </a:lnTo>
                  <a:lnTo>
                    <a:pt x="2867353" y="3528991"/>
                  </a:lnTo>
                  <a:lnTo>
                    <a:pt x="2910628" y="3515784"/>
                  </a:lnTo>
                  <a:lnTo>
                    <a:pt x="2952298" y="3499169"/>
                  </a:lnTo>
                  <a:lnTo>
                    <a:pt x="2992200" y="3479312"/>
                  </a:lnTo>
                  <a:lnTo>
                    <a:pt x="3030170" y="3456375"/>
                  </a:lnTo>
                  <a:lnTo>
                    <a:pt x="3066044" y="3430523"/>
                  </a:lnTo>
                  <a:lnTo>
                    <a:pt x="3099658" y="3401920"/>
                  </a:lnTo>
                  <a:lnTo>
                    <a:pt x="3130849" y="3370729"/>
                  </a:lnTo>
                  <a:lnTo>
                    <a:pt x="3159452" y="3337115"/>
                  </a:lnTo>
                  <a:lnTo>
                    <a:pt x="3185304" y="3301241"/>
                  </a:lnTo>
                  <a:lnTo>
                    <a:pt x="3208240" y="3263271"/>
                  </a:lnTo>
                  <a:lnTo>
                    <a:pt x="3228098" y="3223369"/>
                  </a:lnTo>
                  <a:lnTo>
                    <a:pt x="3244712" y="3181699"/>
                  </a:lnTo>
                  <a:lnTo>
                    <a:pt x="3257920" y="3138425"/>
                  </a:lnTo>
                  <a:lnTo>
                    <a:pt x="3267557" y="3093710"/>
                  </a:lnTo>
                  <a:lnTo>
                    <a:pt x="3273459" y="3047719"/>
                  </a:lnTo>
                  <a:lnTo>
                    <a:pt x="3275463" y="3000615"/>
                  </a:lnTo>
                  <a:lnTo>
                    <a:pt x="3275463" y="545919"/>
                  </a:lnTo>
                  <a:lnTo>
                    <a:pt x="3273459" y="498815"/>
                  </a:lnTo>
                  <a:lnTo>
                    <a:pt x="3267557" y="452824"/>
                  </a:lnTo>
                  <a:lnTo>
                    <a:pt x="3257920" y="408109"/>
                  </a:lnTo>
                  <a:lnTo>
                    <a:pt x="3244712" y="364835"/>
                  </a:lnTo>
                  <a:lnTo>
                    <a:pt x="3228098" y="323164"/>
                  </a:lnTo>
                  <a:lnTo>
                    <a:pt x="3208240" y="283262"/>
                  </a:lnTo>
                  <a:lnTo>
                    <a:pt x="3185304" y="245293"/>
                  </a:lnTo>
                  <a:lnTo>
                    <a:pt x="3159452" y="209418"/>
                  </a:lnTo>
                  <a:lnTo>
                    <a:pt x="3130849" y="175804"/>
                  </a:lnTo>
                  <a:lnTo>
                    <a:pt x="3099658" y="144614"/>
                  </a:lnTo>
                  <a:lnTo>
                    <a:pt x="3066044" y="116010"/>
                  </a:lnTo>
                  <a:lnTo>
                    <a:pt x="3030170" y="90159"/>
                  </a:lnTo>
                  <a:lnTo>
                    <a:pt x="2992200" y="67222"/>
                  </a:lnTo>
                  <a:lnTo>
                    <a:pt x="2952298" y="47365"/>
                  </a:lnTo>
                  <a:lnTo>
                    <a:pt x="2910628" y="30750"/>
                  </a:lnTo>
                  <a:lnTo>
                    <a:pt x="2867353" y="17543"/>
                  </a:lnTo>
                  <a:lnTo>
                    <a:pt x="2822639" y="7906"/>
                  </a:lnTo>
                  <a:lnTo>
                    <a:pt x="2776647" y="2003"/>
                  </a:lnTo>
                  <a:lnTo>
                    <a:pt x="2729543"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13"/>
            <p:cNvSpPr/>
            <p:nvPr/>
          </p:nvSpPr>
          <p:spPr>
            <a:xfrm>
              <a:off x="7053128" y="1791378"/>
              <a:ext cx="3275965" cy="3547110"/>
            </a:xfrm>
            <a:custGeom>
              <a:avLst/>
              <a:gdLst/>
              <a:ahLst/>
              <a:cxnLst/>
              <a:rect l="l" t="t" r="r" b="b"/>
              <a:pathLst>
                <a:path w="3275965" h="3547110" extrusionOk="0">
                  <a:moveTo>
                    <a:pt x="3275463" y="545919"/>
                  </a:moveTo>
                  <a:lnTo>
                    <a:pt x="3275463" y="3000614"/>
                  </a:lnTo>
                  <a:lnTo>
                    <a:pt x="3273459" y="3047718"/>
                  </a:lnTo>
                  <a:lnTo>
                    <a:pt x="3267556" y="3093709"/>
                  </a:lnTo>
                  <a:lnTo>
                    <a:pt x="3257920" y="3138424"/>
                  </a:lnTo>
                  <a:lnTo>
                    <a:pt x="3244712" y="3181699"/>
                  </a:lnTo>
                  <a:lnTo>
                    <a:pt x="3228097" y="3223369"/>
                  </a:lnTo>
                  <a:lnTo>
                    <a:pt x="3208240" y="3263271"/>
                  </a:lnTo>
                  <a:lnTo>
                    <a:pt x="3185303" y="3301241"/>
                  </a:lnTo>
                  <a:lnTo>
                    <a:pt x="3159452" y="3337115"/>
                  </a:lnTo>
                  <a:lnTo>
                    <a:pt x="3130849" y="3370729"/>
                  </a:lnTo>
                  <a:lnTo>
                    <a:pt x="3099658" y="3401920"/>
                  </a:lnTo>
                  <a:lnTo>
                    <a:pt x="3066044" y="3430523"/>
                  </a:lnTo>
                  <a:lnTo>
                    <a:pt x="3030170" y="3456375"/>
                  </a:lnTo>
                  <a:lnTo>
                    <a:pt x="2992200" y="3479311"/>
                  </a:lnTo>
                  <a:lnTo>
                    <a:pt x="2952298" y="3499169"/>
                  </a:lnTo>
                  <a:lnTo>
                    <a:pt x="2910628" y="3515783"/>
                  </a:lnTo>
                  <a:lnTo>
                    <a:pt x="2867353" y="3528991"/>
                  </a:lnTo>
                  <a:lnTo>
                    <a:pt x="2822638" y="3538627"/>
                  </a:lnTo>
                  <a:lnTo>
                    <a:pt x="2776647" y="3544530"/>
                  </a:lnTo>
                  <a:lnTo>
                    <a:pt x="2729543" y="3546534"/>
                  </a:lnTo>
                  <a:lnTo>
                    <a:pt x="0" y="3546534"/>
                  </a:lnTo>
                  <a:lnTo>
                    <a:pt x="0" y="0"/>
                  </a:lnTo>
                  <a:lnTo>
                    <a:pt x="2729543" y="0"/>
                  </a:lnTo>
                  <a:lnTo>
                    <a:pt x="2776647" y="2003"/>
                  </a:lnTo>
                  <a:lnTo>
                    <a:pt x="2822638" y="7906"/>
                  </a:lnTo>
                  <a:lnTo>
                    <a:pt x="2867353" y="17543"/>
                  </a:lnTo>
                  <a:lnTo>
                    <a:pt x="2910628" y="30750"/>
                  </a:lnTo>
                  <a:lnTo>
                    <a:pt x="2952298" y="47365"/>
                  </a:lnTo>
                  <a:lnTo>
                    <a:pt x="2992200" y="67222"/>
                  </a:lnTo>
                  <a:lnTo>
                    <a:pt x="3030170" y="90159"/>
                  </a:lnTo>
                  <a:lnTo>
                    <a:pt x="3066044" y="116010"/>
                  </a:lnTo>
                  <a:lnTo>
                    <a:pt x="3099658" y="144614"/>
                  </a:lnTo>
                  <a:lnTo>
                    <a:pt x="3130849" y="175804"/>
                  </a:lnTo>
                  <a:lnTo>
                    <a:pt x="3159452" y="209418"/>
                  </a:lnTo>
                  <a:lnTo>
                    <a:pt x="3185303" y="245292"/>
                  </a:lnTo>
                  <a:lnTo>
                    <a:pt x="3208240" y="283262"/>
                  </a:lnTo>
                  <a:lnTo>
                    <a:pt x="3228097" y="323164"/>
                  </a:lnTo>
                  <a:lnTo>
                    <a:pt x="3244712" y="364834"/>
                  </a:lnTo>
                  <a:lnTo>
                    <a:pt x="3257920" y="408109"/>
                  </a:lnTo>
                  <a:lnTo>
                    <a:pt x="3267556" y="452824"/>
                  </a:lnTo>
                  <a:lnTo>
                    <a:pt x="3273459" y="498815"/>
                  </a:lnTo>
                  <a:lnTo>
                    <a:pt x="3275463" y="545919"/>
                  </a:lnTo>
                  <a:close/>
                </a:path>
              </a:pathLst>
            </a:custGeom>
            <a:solidFill>
              <a:srgbClr val="31859B"/>
            </a:solid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71" name="Google Shape;271;p13"/>
          <p:cNvPicPr preferRelativeResize="0"/>
          <p:nvPr/>
        </p:nvPicPr>
        <p:blipFill rotWithShape="1">
          <a:blip r:embed="rId3">
            <a:alphaModFix/>
          </a:blip>
          <a:srcRect/>
          <a:stretch/>
        </p:blipFill>
        <p:spPr>
          <a:xfrm>
            <a:off x="5245787" y="2743200"/>
            <a:ext cx="1684616" cy="1692320"/>
          </a:xfrm>
          <a:prstGeom prst="rect">
            <a:avLst/>
          </a:prstGeom>
          <a:noFill/>
          <a:ln>
            <a:noFill/>
          </a:ln>
        </p:spPr>
      </p:pic>
      <p:sp>
        <p:nvSpPr>
          <p:cNvPr id="272" name="Google Shape;272;p13"/>
          <p:cNvSpPr txBox="1"/>
          <p:nvPr/>
        </p:nvSpPr>
        <p:spPr>
          <a:xfrm>
            <a:off x="2411362" y="2089816"/>
            <a:ext cx="2134235" cy="410369"/>
          </a:xfrm>
          <a:prstGeom prst="rect">
            <a:avLst/>
          </a:prstGeom>
          <a:solidFill>
            <a:srgbClr val="31859B"/>
          </a:solidFill>
          <a:ln>
            <a:noFill/>
          </a:ln>
        </p:spPr>
        <p:txBody>
          <a:bodyPr spcFirstLastPara="1" wrap="square" lIns="0" tIns="0" rIns="0" bIns="0" anchor="t" anchorCtr="0">
            <a:spAutoFit/>
          </a:bodyPr>
          <a:lstStyle/>
          <a:p>
            <a:pPr marL="0" marR="0" lvl="0" indent="0" algn="l" rtl="0">
              <a:lnSpc>
                <a:spcPct val="112857"/>
              </a:lnSpc>
              <a:spcBef>
                <a:spcPts val="0"/>
              </a:spcBef>
              <a:spcAft>
                <a:spcPts val="0"/>
              </a:spcAft>
              <a:buNone/>
            </a:pPr>
            <a:r>
              <a:rPr lang="en-US" sz="2800" b="1" i="1">
                <a:solidFill>
                  <a:schemeClr val="dk1"/>
                </a:solidFill>
                <a:latin typeface="Trebuchet MS"/>
                <a:ea typeface="Trebuchet MS"/>
                <a:cs typeface="Trebuchet MS"/>
                <a:sym typeface="Trebuchet MS"/>
              </a:rPr>
              <a:t>Technologies</a:t>
            </a:r>
            <a:endParaRPr sz="2800">
              <a:solidFill>
                <a:schemeClr val="dk1"/>
              </a:solidFill>
              <a:latin typeface="Trebuchet MS"/>
              <a:ea typeface="Trebuchet MS"/>
              <a:cs typeface="Trebuchet MS"/>
              <a:sym typeface="Trebuchet MS"/>
            </a:endParaRPr>
          </a:p>
        </p:txBody>
      </p:sp>
      <p:sp>
        <p:nvSpPr>
          <p:cNvPr id="273" name="Google Shape;273;p13"/>
          <p:cNvSpPr txBox="1"/>
          <p:nvPr/>
        </p:nvSpPr>
        <p:spPr>
          <a:xfrm>
            <a:off x="7735567" y="2092741"/>
            <a:ext cx="1854835" cy="410369"/>
          </a:xfrm>
          <a:prstGeom prst="rect">
            <a:avLst/>
          </a:prstGeom>
          <a:solidFill>
            <a:srgbClr val="31859B"/>
          </a:solidFill>
          <a:ln>
            <a:noFill/>
          </a:ln>
        </p:spPr>
        <p:txBody>
          <a:bodyPr spcFirstLastPara="1" wrap="square" lIns="0" tIns="0" rIns="0" bIns="0" anchor="t" anchorCtr="0">
            <a:spAutoFit/>
          </a:bodyPr>
          <a:lstStyle/>
          <a:p>
            <a:pPr marL="0" marR="0" lvl="0" indent="0" algn="l" rtl="0">
              <a:lnSpc>
                <a:spcPct val="112857"/>
              </a:lnSpc>
              <a:spcBef>
                <a:spcPts val="0"/>
              </a:spcBef>
              <a:spcAft>
                <a:spcPts val="0"/>
              </a:spcAft>
              <a:buNone/>
            </a:pPr>
            <a:r>
              <a:rPr lang="en-US" sz="2800" b="1" i="1">
                <a:solidFill>
                  <a:schemeClr val="dk1"/>
                </a:solidFill>
                <a:latin typeface="Trebuchet MS"/>
                <a:ea typeface="Trebuchet MS"/>
                <a:cs typeface="Trebuchet MS"/>
                <a:sym typeface="Trebuchet MS"/>
              </a:rPr>
              <a:t>Techniques</a:t>
            </a:r>
            <a:endParaRPr sz="2800">
              <a:solidFill>
                <a:schemeClr val="dk1"/>
              </a:solidFill>
              <a:latin typeface="Trebuchet MS"/>
              <a:ea typeface="Trebuchet MS"/>
              <a:cs typeface="Trebuchet MS"/>
              <a:sym typeface="Trebuchet MS"/>
            </a:endParaRPr>
          </a:p>
        </p:txBody>
      </p:sp>
      <p:sp>
        <p:nvSpPr>
          <p:cNvPr id="274" name="Google Shape;274;p13"/>
          <p:cNvSpPr txBox="1"/>
          <p:nvPr/>
        </p:nvSpPr>
        <p:spPr>
          <a:xfrm>
            <a:off x="2108286" y="2492814"/>
            <a:ext cx="2985844" cy="2321148"/>
          </a:xfrm>
          <a:prstGeom prst="rect">
            <a:avLst/>
          </a:prstGeom>
          <a:solidFill>
            <a:srgbClr val="31859B"/>
          </a:solidFill>
          <a:ln>
            <a:noFill/>
          </a:ln>
        </p:spPr>
        <p:txBody>
          <a:bodyPr spcFirstLastPara="1" wrap="square" lIns="0" tIns="165100" rIns="0" bIns="0" anchor="t" anchorCtr="0">
            <a:spAutoFit/>
          </a:bodyPr>
          <a:lstStyle/>
          <a:p>
            <a:pPr marL="298450" marR="0" lvl="0" indent="-285750" algn="l" rtl="0">
              <a:lnSpc>
                <a:spcPct val="10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Python language</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Python libraries</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Tensorflow</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VS Code</a:t>
            </a:r>
            <a:endParaRPr sz="2000" b="1">
              <a:solidFill>
                <a:schemeClr val="dk1"/>
              </a:solidFill>
              <a:latin typeface="Tahoma"/>
              <a:ea typeface="Tahoma"/>
              <a:cs typeface="Tahoma"/>
              <a:sym typeface="Tahoma"/>
            </a:endParaRPr>
          </a:p>
          <a:p>
            <a:pPr marL="298450" marR="0" lvl="0" indent="-285750" algn="l" rtl="0">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Dicom Image viewer</a:t>
            </a:r>
            <a:endParaRPr/>
          </a:p>
        </p:txBody>
      </p:sp>
      <p:sp>
        <p:nvSpPr>
          <p:cNvPr id="275" name="Google Shape;275;p13"/>
          <p:cNvSpPr txBox="1"/>
          <p:nvPr/>
        </p:nvSpPr>
        <p:spPr>
          <a:xfrm>
            <a:off x="7492657" y="2470403"/>
            <a:ext cx="2356485" cy="1397819"/>
          </a:xfrm>
          <a:prstGeom prst="rect">
            <a:avLst/>
          </a:prstGeom>
          <a:noFill/>
          <a:ln>
            <a:noFill/>
          </a:ln>
        </p:spPr>
        <p:txBody>
          <a:bodyPr spcFirstLastPara="1" wrap="square" lIns="0" tIns="165100" rIns="0" bIns="0" anchor="t" anchorCtr="0">
            <a:spAutoFit/>
          </a:bodyPr>
          <a:lstStyle/>
          <a:p>
            <a:pPr marL="298450" marR="0" lvl="0" indent="-285750" algn="l" rtl="0">
              <a:lnSpc>
                <a:spcPct val="10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Machine Learning</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Deep Learning</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Optimization</a:t>
            </a:r>
            <a:endParaRPr sz="2000">
              <a:solidFill>
                <a:schemeClr val="dk1"/>
              </a:solidFill>
              <a:latin typeface="Tahoma"/>
              <a:ea typeface="Tahoma"/>
              <a:cs typeface="Tahoma"/>
              <a:sym typeface="Tahoma"/>
            </a:endParaRPr>
          </a:p>
        </p:txBody>
      </p:sp>
      <p:grpSp>
        <p:nvGrpSpPr>
          <p:cNvPr id="276" name="Google Shape;276;p13"/>
          <p:cNvGrpSpPr/>
          <p:nvPr/>
        </p:nvGrpSpPr>
        <p:grpSpPr>
          <a:xfrm>
            <a:off x="0" y="6192687"/>
            <a:ext cx="12192000" cy="668655"/>
            <a:chOff x="0" y="6042212"/>
            <a:chExt cx="12192000" cy="668655"/>
          </a:xfrm>
        </p:grpSpPr>
        <p:sp>
          <p:nvSpPr>
            <p:cNvPr id="277" name="Google Shape;277;p13"/>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8" name="Google Shape;278;p13"/>
            <p:cNvPicPr preferRelativeResize="0"/>
            <p:nvPr/>
          </p:nvPicPr>
          <p:blipFill rotWithShape="1">
            <a:blip r:embed="rId4">
              <a:alphaModFix/>
            </a:blip>
            <a:srcRect/>
            <a:stretch/>
          </p:blipFill>
          <p:spPr>
            <a:xfrm>
              <a:off x="208502" y="6208330"/>
              <a:ext cx="1859168" cy="331995"/>
            </a:xfrm>
            <a:prstGeom prst="rect">
              <a:avLst/>
            </a:prstGeom>
            <a:solidFill>
              <a:srgbClr val="31859C"/>
            </a:solidFill>
            <a:ln>
              <a:noFill/>
            </a:ln>
          </p:spPr>
        </p:pic>
      </p:grpSp>
      <p:sp>
        <p:nvSpPr>
          <p:cNvPr id="279" name="Google Shape;279;p13"/>
          <p:cNvSpPr txBox="1"/>
          <p:nvPr/>
        </p:nvSpPr>
        <p:spPr>
          <a:xfrm>
            <a:off x="3552123" y="6378791"/>
            <a:ext cx="3517265" cy="276999"/>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IT21374524 | Waseek M.L.</a:t>
            </a:r>
            <a:endParaRPr/>
          </a:p>
        </p:txBody>
      </p:sp>
      <p:sp>
        <p:nvSpPr>
          <p:cNvPr id="280" name="Google Shape;280;p13"/>
          <p:cNvSpPr txBox="1">
            <a:spLocks noGrp="1"/>
          </p:cNvSpPr>
          <p:nvPr>
            <p:ph type="dt" idx="10"/>
          </p:nvPr>
        </p:nvSpPr>
        <p:spPr>
          <a:xfrm>
            <a:off x="10839915" y="6375777"/>
            <a:ext cx="1130934" cy="278281"/>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2025/03/19</a:t>
            </a:r>
            <a:endParaRPr>
              <a:solidFill>
                <a:schemeClr val="dk1"/>
              </a:solidFill>
            </a:endParaRPr>
          </a:p>
        </p:txBody>
      </p:sp>
      <p:sp>
        <p:nvSpPr>
          <p:cNvPr id="281" name="Google Shape;281;p13"/>
          <p:cNvSpPr txBox="1">
            <a:spLocks noGrp="1"/>
          </p:cNvSpPr>
          <p:nvPr>
            <p:ph type="ftr" idx="11"/>
          </p:nvPr>
        </p:nvSpPr>
        <p:spPr>
          <a:xfrm>
            <a:off x="7932210" y="6381873"/>
            <a:ext cx="2099422" cy="278281"/>
          </a:xfrm>
          <a:prstGeom prst="rect">
            <a:avLst/>
          </a:prstGeom>
          <a:solidFill>
            <a:srgbClr val="31859C"/>
          </a:solid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14"/>
          <p:cNvSpPr/>
          <p:nvPr/>
        </p:nvSpPr>
        <p:spPr>
          <a:xfrm>
            <a:off x="457200" y="990600"/>
            <a:ext cx="954357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chemeClr val="dk1"/>
              </a:buClr>
              <a:buSzPts val="4860"/>
              <a:buFont typeface="Merriweather"/>
              <a:buNone/>
            </a:pPr>
            <a:r>
              <a:rPr lang="en-US" sz="4860" b="1">
                <a:solidFill>
                  <a:schemeClr val="dk1"/>
                </a:solidFill>
                <a:latin typeface="Merriweather"/>
                <a:ea typeface="Merriweather"/>
                <a:cs typeface="Merriweather"/>
                <a:sym typeface="Merriweather"/>
              </a:rPr>
              <a:t>IT21190698 | Arudchayan P.</a:t>
            </a:r>
            <a:endParaRPr sz="4860">
              <a:solidFill>
                <a:schemeClr val="dk1"/>
              </a:solidFill>
              <a:latin typeface="Calibri"/>
              <a:ea typeface="Calibri"/>
              <a:cs typeface="Calibri"/>
              <a:sym typeface="Calibri"/>
            </a:endParaRPr>
          </a:p>
        </p:txBody>
      </p:sp>
      <p:sp>
        <p:nvSpPr>
          <p:cNvPr id="287" name="Google Shape;287;p14"/>
          <p:cNvSpPr/>
          <p:nvPr/>
        </p:nvSpPr>
        <p:spPr>
          <a:xfrm>
            <a:off x="2013893" y="2037016"/>
            <a:ext cx="615005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Merriweather"/>
              <a:buNone/>
            </a:pPr>
            <a:r>
              <a:rPr lang="en-US" sz="2430" b="1">
                <a:solidFill>
                  <a:schemeClr val="dk1"/>
                </a:solidFill>
                <a:latin typeface="Merriweather"/>
                <a:ea typeface="Merriweather"/>
                <a:cs typeface="Merriweather"/>
                <a:sym typeface="Merriweather"/>
              </a:rPr>
              <a:t>BSc (Hons) Information Technology Specializing in Data Science Secure</a:t>
            </a:r>
            <a:endParaRPr sz="2430">
              <a:solidFill>
                <a:schemeClr val="dk1"/>
              </a:solidFill>
              <a:latin typeface="Calibri"/>
              <a:ea typeface="Calibri"/>
              <a:cs typeface="Calibri"/>
              <a:sym typeface="Calibri"/>
            </a:endParaRPr>
          </a:p>
        </p:txBody>
      </p:sp>
      <p:pic>
        <p:nvPicPr>
          <p:cNvPr id="288" name="Google Shape;288;p14"/>
          <p:cNvPicPr preferRelativeResize="0"/>
          <p:nvPr/>
        </p:nvPicPr>
        <p:blipFill rotWithShape="1">
          <a:blip r:embed="rId3">
            <a:alphaModFix/>
          </a:blip>
          <a:srcRect/>
          <a:stretch/>
        </p:blipFill>
        <p:spPr>
          <a:xfrm>
            <a:off x="9466351" y="990600"/>
            <a:ext cx="1844249" cy="1844249"/>
          </a:xfrm>
          <a:prstGeom prst="rect">
            <a:avLst/>
          </a:prstGeom>
          <a:noFill/>
          <a:ln>
            <a:noFill/>
          </a:ln>
        </p:spPr>
      </p:pic>
      <p:grpSp>
        <p:nvGrpSpPr>
          <p:cNvPr id="289" name="Google Shape;289;p14"/>
          <p:cNvGrpSpPr/>
          <p:nvPr/>
        </p:nvGrpSpPr>
        <p:grpSpPr>
          <a:xfrm>
            <a:off x="0" y="6192687"/>
            <a:ext cx="12192000" cy="668655"/>
            <a:chOff x="0" y="6042212"/>
            <a:chExt cx="12192000" cy="668655"/>
          </a:xfrm>
        </p:grpSpPr>
        <p:sp>
          <p:nvSpPr>
            <p:cNvPr id="290" name="Google Shape;290;p14"/>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91" name="Google Shape;291;p14"/>
            <p:cNvPicPr preferRelativeResize="0"/>
            <p:nvPr/>
          </p:nvPicPr>
          <p:blipFill rotWithShape="1">
            <a:blip r:embed="rId4">
              <a:alphaModFix/>
            </a:blip>
            <a:srcRect/>
            <a:stretch/>
          </p:blipFill>
          <p:spPr>
            <a:xfrm>
              <a:off x="208502" y="6208330"/>
              <a:ext cx="1859168" cy="331995"/>
            </a:xfrm>
            <a:prstGeom prst="rect">
              <a:avLst/>
            </a:prstGeom>
            <a:solidFill>
              <a:srgbClr val="31859C"/>
            </a:solidFill>
            <a:ln>
              <a:noFill/>
            </a:ln>
          </p:spPr>
        </p:pic>
      </p:grpSp>
      <p:sp>
        <p:nvSpPr>
          <p:cNvPr id="292" name="Google Shape;292;p14"/>
          <p:cNvSpPr txBox="1"/>
          <p:nvPr/>
        </p:nvSpPr>
        <p:spPr>
          <a:xfrm>
            <a:off x="3552123" y="6378791"/>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293" name="Google Shape;293;p14"/>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294" name="Google Shape;294;p14"/>
          <p:cNvSpPr txBox="1"/>
          <p:nvPr/>
        </p:nvSpPr>
        <p:spPr>
          <a:xfrm>
            <a:off x="7932210" y="6381873"/>
            <a:ext cx="2099422" cy="278281"/>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295" name="Google Shape;295;p14"/>
          <p:cNvSpPr/>
          <p:nvPr/>
        </p:nvSpPr>
        <p:spPr>
          <a:xfrm>
            <a:off x="2750602" y="3858971"/>
            <a:ext cx="6035935" cy="793238"/>
          </a:xfrm>
          <a:custGeom>
            <a:avLst/>
            <a:gdLst/>
            <a:ahLst/>
            <a:cxnLst/>
            <a:rect l="l" t="t" r="r" b="b"/>
            <a:pathLst>
              <a:path w="9407525" h="3532504" extrusionOk="0">
                <a:moveTo>
                  <a:pt x="9407047" y="0"/>
                </a:moveTo>
                <a:lnTo>
                  <a:pt x="588732" y="0"/>
                </a:lnTo>
                <a:lnTo>
                  <a:pt x="540447" y="1951"/>
                </a:lnTo>
                <a:lnTo>
                  <a:pt x="493237" y="7705"/>
                </a:lnTo>
                <a:lnTo>
                  <a:pt x="447253" y="17110"/>
                </a:lnTo>
                <a:lnTo>
                  <a:pt x="402647" y="30014"/>
                </a:lnTo>
                <a:lnTo>
                  <a:pt x="359571" y="46265"/>
                </a:lnTo>
                <a:lnTo>
                  <a:pt x="318176" y="65713"/>
                </a:lnTo>
                <a:lnTo>
                  <a:pt x="278613" y="88205"/>
                </a:lnTo>
                <a:lnTo>
                  <a:pt x="241034" y="113591"/>
                </a:lnTo>
                <a:lnTo>
                  <a:pt x="205591" y="141718"/>
                </a:lnTo>
                <a:lnTo>
                  <a:pt x="172435" y="172435"/>
                </a:lnTo>
                <a:lnTo>
                  <a:pt x="141718" y="205592"/>
                </a:lnTo>
                <a:lnTo>
                  <a:pt x="113591" y="241035"/>
                </a:lnTo>
                <a:lnTo>
                  <a:pt x="88205" y="278613"/>
                </a:lnTo>
                <a:lnTo>
                  <a:pt x="65713" y="318176"/>
                </a:lnTo>
                <a:lnTo>
                  <a:pt x="46265" y="359571"/>
                </a:lnTo>
                <a:lnTo>
                  <a:pt x="30013" y="402648"/>
                </a:lnTo>
                <a:lnTo>
                  <a:pt x="17110" y="447254"/>
                </a:lnTo>
                <a:lnTo>
                  <a:pt x="7705" y="493238"/>
                </a:lnTo>
                <a:lnTo>
                  <a:pt x="1951" y="540448"/>
                </a:lnTo>
                <a:lnTo>
                  <a:pt x="0" y="588733"/>
                </a:lnTo>
                <a:lnTo>
                  <a:pt x="0" y="3532338"/>
                </a:lnTo>
                <a:lnTo>
                  <a:pt x="8818314" y="3532338"/>
                </a:lnTo>
                <a:lnTo>
                  <a:pt x="8866600" y="3530386"/>
                </a:lnTo>
                <a:lnTo>
                  <a:pt x="8913810" y="3524633"/>
                </a:lnTo>
                <a:lnTo>
                  <a:pt x="8959794" y="3515228"/>
                </a:lnTo>
                <a:lnTo>
                  <a:pt x="9004399" y="3502324"/>
                </a:lnTo>
                <a:lnTo>
                  <a:pt x="9047476" y="3486073"/>
                </a:lnTo>
                <a:lnTo>
                  <a:pt x="9088871" y="3466625"/>
                </a:lnTo>
                <a:lnTo>
                  <a:pt x="9128434" y="3444132"/>
                </a:lnTo>
                <a:lnTo>
                  <a:pt x="9166012" y="3418747"/>
                </a:lnTo>
                <a:lnTo>
                  <a:pt x="9201455" y="3390620"/>
                </a:lnTo>
                <a:lnTo>
                  <a:pt x="9234611" y="3359902"/>
                </a:lnTo>
                <a:lnTo>
                  <a:pt x="9265328" y="3326746"/>
                </a:lnTo>
                <a:lnTo>
                  <a:pt x="9293456" y="3291303"/>
                </a:lnTo>
                <a:lnTo>
                  <a:pt x="9318841" y="3253725"/>
                </a:lnTo>
                <a:lnTo>
                  <a:pt x="9341334" y="3214162"/>
                </a:lnTo>
                <a:lnTo>
                  <a:pt x="9360781" y="3172767"/>
                </a:lnTo>
                <a:lnTo>
                  <a:pt x="9377033" y="3129691"/>
                </a:lnTo>
                <a:lnTo>
                  <a:pt x="9389937" y="3085085"/>
                </a:lnTo>
                <a:lnTo>
                  <a:pt x="9399341" y="3039101"/>
                </a:lnTo>
                <a:lnTo>
                  <a:pt x="9405095" y="2991891"/>
                </a:lnTo>
                <a:lnTo>
                  <a:pt x="9407047" y="2943606"/>
                </a:lnTo>
                <a:lnTo>
                  <a:pt x="9407047" y="0"/>
                </a:lnTo>
                <a:close/>
              </a:path>
            </a:pathLst>
          </a:custGeom>
          <a:solidFill>
            <a:srgbClr val="7030A0"/>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900">
                <a:solidFill>
                  <a:schemeClr val="lt1"/>
                </a:solidFill>
                <a:latin typeface="Calibri"/>
                <a:ea typeface="Calibri"/>
                <a:cs typeface="Calibri"/>
                <a:sym typeface="Calibri"/>
              </a:rPr>
              <a:t>A Novel Explainable Approach for Enhancing Prognostic Analysis in Non-Small Cell Lung Cancer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9"/>
        <p:cNvGrpSpPr/>
        <p:nvPr/>
      </p:nvGrpSpPr>
      <p:grpSpPr>
        <a:xfrm>
          <a:off x="0" y="0"/>
          <a:ext cx="0" cy="0"/>
          <a:chOff x="0" y="0"/>
          <a:chExt cx="0" cy="0"/>
        </a:xfrm>
      </p:grpSpPr>
      <p:pic>
        <p:nvPicPr>
          <p:cNvPr id="50" name="Google Shape;50;p2"/>
          <p:cNvPicPr preferRelativeResize="0"/>
          <p:nvPr/>
        </p:nvPicPr>
        <p:blipFill rotWithShape="1">
          <a:blip r:embed="rId3">
            <a:alphaModFix/>
          </a:blip>
          <a:srcRect l="23255" t="4935" r="56664" b="57403"/>
          <a:stretch/>
        </p:blipFill>
        <p:spPr>
          <a:xfrm>
            <a:off x="7072773" y="317610"/>
            <a:ext cx="1545073" cy="1931341"/>
          </a:xfrm>
          <a:prstGeom prst="rect">
            <a:avLst/>
          </a:prstGeom>
          <a:noFill/>
          <a:ln w="9525" cap="flat" cmpd="sng">
            <a:solidFill>
              <a:schemeClr val="dk1"/>
            </a:solidFill>
            <a:prstDash val="solid"/>
            <a:round/>
            <a:headEnd type="none" w="sm" len="sm"/>
            <a:tailEnd type="none" w="sm" len="sm"/>
          </a:ln>
        </p:spPr>
      </p:pic>
      <p:sp>
        <p:nvSpPr>
          <p:cNvPr id="51" name="Google Shape;51;p2"/>
          <p:cNvSpPr txBox="1"/>
          <p:nvPr/>
        </p:nvSpPr>
        <p:spPr>
          <a:xfrm>
            <a:off x="7321626" y="2379710"/>
            <a:ext cx="1047365"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Irfan N.A.A</a:t>
            </a:r>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IT21331022</a:t>
            </a:r>
            <a:endParaRPr sz="1400">
              <a:solidFill>
                <a:schemeClr val="dk1"/>
              </a:solidFill>
              <a:latin typeface="Calibri"/>
              <a:ea typeface="Calibri"/>
              <a:cs typeface="Calibri"/>
              <a:sym typeface="Calibri"/>
            </a:endParaRPr>
          </a:p>
        </p:txBody>
      </p:sp>
      <p:sp>
        <p:nvSpPr>
          <p:cNvPr id="52" name="Google Shape;52;p2"/>
          <p:cNvSpPr txBox="1">
            <a:spLocks noGrp="1"/>
          </p:cNvSpPr>
          <p:nvPr>
            <p:ph type="dt" idx="10"/>
          </p:nvPr>
        </p:nvSpPr>
        <p:spPr>
          <a:xfrm>
            <a:off x="10839915" y="6225302"/>
            <a:ext cx="1131000" cy="555300"/>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rgbClr val="403C4E"/>
                </a:solidFill>
                <a:latin typeface="Open Sans"/>
                <a:ea typeface="Open Sans"/>
                <a:cs typeface="Open Sans"/>
                <a:sym typeface="Open Sans"/>
              </a:rPr>
              <a:t>2025/03/19</a:t>
            </a:r>
            <a:endParaRPr>
              <a:solidFill>
                <a:schemeClr val="dk1"/>
              </a:solidFill>
            </a:endParaRPr>
          </a:p>
        </p:txBody>
      </p:sp>
      <p:pic>
        <p:nvPicPr>
          <p:cNvPr id="53" name="Google Shape;53;p2"/>
          <p:cNvPicPr preferRelativeResize="0"/>
          <p:nvPr/>
        </p:nvPicPr>
        <p:blipFill rotWithShape="1">
          <a:blip r:embed="rId4">
            <a:alphaModFix/>
          </a:blip>
          <a:srcRect l="20034" t="2527" r="12946" b="19132"/>
          <a:stretch/>
        </p:blipFill>
        <p:spPr>
          <a:xfrm>
            <a:off x="9975440" y="314296"/>
            <a:ext cx="1684204" cy="1882898"/>
          </a:xfrm>
          <a:prstGeom prst="rect">
            <a:avLst/>
          </a:prstGeom>
          <a:solidFill>
            <a:schemeClr val="lt1"/>
          </a:solidFill>
          <a:ln w="9525" cap="flat" cmpd="sng">
            <a:solidFill>
              <a:schemeClr val="dk1"/>
            </a:solidFill>
            <a:prstDash val="solid"/>
            <a:round/>
            <a:headEnd type="none" w="sm" len="sm"/>
            <a:tailEnd type="none" w="sm" len="sm"/>
          </a:ln>
        </p:spPr>
      </p:pic>
      <p:sp>
        <p:nvSpPr>
          <p:cNvPr id="54" name="Google Shape;54;p2"/>
          <p:cNvSpPr txBox="1"/>
          <p:nvPr/>
        </p:nvSpPr>
        <p:spPr>
          <a:xfrm>
            <a:off x="10206260" y="2379710"/>
            <a:ext cx="1267311"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AHAMED A.S.S</a:t>
            </a:r>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IT2342226</a:t>
            </a:r>
            <a:endParaRPr sz="1400">
              <a:solidFill>
                <a:schemeClr val="dk1"/>
              </a:solidFill>
              <a:latin typeface="Calibri"/>
              <a:ea typeface="Calibri"/>
              <a:cs typeface="Calibri"/>
              <a:sym typeface="Calibri"/>
            </a:endParaRPr>
          </a:p>
        </p:txBody>
      </p:sp>
      <p:pic>
        <p:nvPicPr>
          <p:cNvPr id="55" name="Google Shape;55;p2"/>
          <p:cNvPicPr preferRelativeResize="0"/>
          <p:nvPr/>
        </p:nvPicPr>
        <p:blipFill rotWithShape="1">
          <a:blip r:embed="rId5">
            <a:alphaModFix/>
          </a:blip>
          <a:srcRect/>
          <a:stretch/>
        </p:blipFill>
        <p:spPr>
          <a:xfrm>
            <a:off x="4030974" y="317610"/>
            <a:ext cx="1684204" cy="1684204"/>
          </a:xfrm>
          <a:prstGeom prst="rect">
            <a:avLst/>
          </a:prstGeom>
          <a:noFill/>
          <a:ln w="9525" cap="flat" cmpd="sng">
            <a:solidFill>
              <a:schemeClr val="dk1"/>
            </a:solidFill>
            <a:prstDash val="solid"/>
            <a:round/>
            <a:headEnd type="none" w="sm" len="sm"/>
            <a:tailEnd type="none" w="sm" len="sm"/>
          </a:ln>
        </p:spPr>
      </p:pic>
      <p:sp>
        <p:nvSpPr>
          <p:cNvPr id="56" name="Google Shape;56;p2"/>
          <p:cNvSpPr txBox="1"/>
          <p:nvPr/>
        </p:nvSpPr>
        <p:spPr>
          <a:xfrm>
            <a:off x="4296977" y="2154361"/>
            <a:ext cx="1152101"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Arudchayan  P</a:t>
            </a:r>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IT21190698</a:t>
            </a:r>
            <a:endParaRPr sz="1400" b="1">
              <a:solidFill>
                <a:schemeClr val="dk1"/>
              </a:solidFill>
              <a:latin typeface="Calibri"/>
              <a:ea typeface="Calibri"/>
              <a:cs typeface="Calibri"/>
              <a:sym typeface="Calibri"/>
            </a:endParaRPr>
          </a:p>
        </p:txBody>
      </p:sp>
      <p:sp>
        <p:nvSpPr>
          <p:cNvPr id="57" name="Google Shape;57;p2"/>
          <p:cNvSpPr txBox="1"/>
          <p:nvPr/>
        </p:nvSpPr>
        <p:spPr>
          <a:xfrm>
            <a:off x="1342140" y="2263396"/>
            <a:ext cx="1152101"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Waseek M.L </a:t>
            </a:r>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IT21374524</a:t>
            </a:r>
            <a:endParaRPr sz="1400" b="1">
              <a:solidFill>
                <a:schemeClr val="dk1"/>
              </a:solidFill>
              <a:latin typeface="Calibri"/>
              <a:ea typeface="Calibri"/>
              <a:cs typeface="Calibri"/>
              <a:sym typeface="Calibri"/>
            </a:endParaRPr>
          </a:p>
        </p:txBody>
      </p:sp>
      <p:pic>
        <p:nvPicPr>
          <p:cNvPr id="58" name="Google Shape;58;p2"/>
          <p:cNvPicPr preferRelativeResize="0"/>
          <p:nvPr/>
        </p:nvPicPr>
        <p:blipFill rotWithShape="1">
          <a:blip r:embed="rId6">
            <a:alphaModFix/>
          </a:blip>
          <a:srcRect l="17742" r="17741"/>
          <a:stretch/>
        </p:blipFill>
        <p:spPr>
          <a:xfrm>
            <a:off x="5694073" y="3341499"/>
            <a:ext cx="1427222" cy="1784028"/>
          </a:xfrm>
          <a:prstGeom prst="rect">
            <a:avLst/>
          </a:prstGeom>
          <a:solidFill>
            <a:schemeClr val="lt1"/>
          </a:solidFill>
          <a:ln w="9525" cap="flat" cmpd="sng">
            <a:solidFill>
              <a:schemeClr val="dk1"/>
            </a:solidFill>
            <a:prstDash val="solid"/>
            <a:round/>
            <a:headEnd type="none" w="sm" len="sm"/>
            <a:tailEnd type="none" w="sm" len="sm"/>
          </a:ln>
        </p:spPr>
      </p:pic>
      <p:sp>
        <p:nvSpPr>
          <p:cNvPr id="59" name="Google Shape;59;p2"/>
          <p:cNvSpPr txBox="1"/>
          <p:nvPr/>
        </p:nvSpPr>
        <p:spPr>
          <a:xfrm>
            <a:off x="5479949" y="5245499"/>
            <a:ext cx="1855470" cy="455295"/>
          </a:xfrm>
          <a:prstGeom prst="rect">
            <a:avLst/>
          </a:prstGeom>
          <a:solidFill>
            <a:schemeClr val="lt1"/>
          </a:solidFill>
          <a:ln>
            <a:noFill/>
          </a:ln>
        </p:spPr>
        <p:txBody>
          <a:bodyPr spcFirstLastPara="1" wrap="square" lIns="0" tIns="9525" rIns="0" bIns="0" anchor="t" anchorCtr="0">
            <a:spAutoFit/>
          </a:bodyPr>
          <a:lstStyle/>
          <a:p>
            <a:pPr marL="593090" marR="5080" lvl="0" indent="-581025" algn="l" rtl="0">
              <a:lnSpc>
                <a:spcPct val="101400"/>
              </a:lnSpc>
              <a:spcBef>
                <a:spcPts val="0"/>
              </a:spcBef>
              <a:spcAft>
                <a:spcPts val="0"/>
              </a:spcAft>
              <a:buNone/>
            </a:pPr>
            <a:r>
              <a:rPr lang="en-US" sz="1400" b="1">
                <a:solidFill>
                  <a:schemeClr val="dk1"/>
                </a:solidFill>
                <a:latin typeface="Calibri"/>
                <a:ea typeface="Calibri"/>
                <a:cs typeface="Calibri"/>
                <a:sym typeface="Calibri"/>
              </a:rPr>
              <a:t>Mr. Samadhi Rathnayake  Supervisor</a:t>
            </a:r>
            <a:endParaRPr sz="1400">
              <a:solidFill>
                <a:schemeClr val="dk1"/>
              </a:solidFill>
              <a:latin typeface="Calibri"/>
              <a:ea typeface="Calibri"/>
              <a:cs typeface="Calibri"/>
              <a:sym typeface="Calibri"/>
            </a:endParaRPr>
          </a:p>
        </p:txBody>
      </p:sp>
      <p:pic>
        <p:nvPicPr>
          <p:cNvPr id="60" name="Google Shape;60;p2"/>
          <p:cNvPicPr preferRelativeResize="0"/>
          <p:nvPr/>
        </p:nvPicPr>
        <p:blipFill rotWithShape="1">
          <a:blip r:embed="rId7">
            <a:alphaModFix/>
          </a:blip>
          <a:srcRect l="10000" r="10000"/>
          <a:stretch/>
        </p:blipFill>
        <p:spPr>
          <a:xfrm>
            <a:off x="8518391" y="3341499"/>
            <a:ext cx="1457049" cy="1821311"/>
          </a:xfrm>
          <a:prstGeom prst="rect">
            <a:avLst/>
          </a:prstGeom>
          <a:solidFill>
            <a:schemeClr val="lt1"/>
          </a:solidFill>
          <a:ln w="9525" cap="flat" cmpd="sng">
            <a:solidFill>
              <a:schemeClr val="dk1"/>
            </a:solidFill>
            <a:prstDash val="solid"/>
            <a:round/>
            <a:headEnd type="none" w="sm" len="sm"/>
            <a:tailEnd type="none" w="sm" len="sm"/>
          </a:ln>
        </p:spPr>
      </p:pic>
      <p:sp>
        <p:nvSpPr>
          <p:cNvPr id="61" name="Google Shape;61;p2"/>
          <p:cNvSpPr txBox="1"/>
          <p:nvPr/>
        </p:nvSpPr>
        <p:spPr>
          <a:xfrm>
            <a:off x="8409271" y="5257189"/>
            <a:ext cx="1684204"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Ms.Thisara Shyamalee</a:t>
            </a:r>
            <a:endParaRPr sz="1400" b="1">
              <a:solidFill>
                <a:schemeClr val="dk1"/>
              </a:solidFill>
              <a:latin typeface="Calibri"/>
              <a:ea typeface="Calibri"/>
              <a:cs typeface="Calibri"/>
              <a:sym typeface="Calibri"/>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Co-Supervisor</a:t>
            </a:r>
            <a:endParaRPr/>
          </a:p>
        </p:txBody>
      </p:sp>
      <p:pic>
        <p:nvPicPr>
          <p:cNvPr id="62" name="Google Shape;62;p2"/>
          <p:cNvPicPr preferRelativeResize="0"/>
          <p:nvPr/>
        </p:nvPicPr>
        <p:blipFill rotWithShape="1">
          <a:blip r:embed="rId8">
            <a:alphaModFix/>
          </a:blip>
          <a:srcRect/>
          <a:stretch/>
        </p:blipFill>
        <p:spPr>
          <a:xfrm>
            <a:off x="2541469" y="3341499"/>
            <a:ext cx="1755508" cy="1755508"/>
          </a:xfrm>
          <a:prstGeom prst="rect">
            <a:avLst/>
          </a:prstGeom>
          <a:solidFill>
            <a:schemeClr val="lt1"/>
          </a:solidFill>
          <a:ln w="9525" cap="flat" cmpd="sng">
            <a:solidFill>
              <a:schemeClr val="dk1"/>
            </a:solidFill>
            <a:prstDash val="solid"/>
            <a:round/>
            <a:headEnd type="none" w="sm" len="sm"/>
            <a:tailEnd type="none" w="sm" len="sm"/>
          </a:ln>
        </p:spPr>
      </p:pic>
      <p:sp>
        <p:nvSpPr>
          <p:cNvPr id="63" name="Google Shape;63;p2"/>
          <p:cNvSpPr txBox="1"/>
          <p:nvPr/>
        </p:nvSpPr>
        <p:spPr>
          <a:xfrm>
            <a:off x="2724955" y="5272622"/>
            <a:ext cx="1394042" cy="450701"/>
          </a:xfrm>
          <a:prstGeom prst="rect">
            <a:avLst/>
          </a:prstGeom>
          <a:solidFill>
            <a:schemeClr val="lt1"/>
          </a:solidFill>
          <a:ln>
            <a:noFill/>
          </a:ln>
        </p:spPr>
        <p:txBody>
          <a:bodyPr spcFirstLastPara="1" wrap="square" lIns="0" tIns="9525" rIns="0" bIns="0" anchor="t" anchorCtr="0">
            <a:spAutoFit/>
          </a:bodyPr>
          <a:lstStyle/>
          <a:p>
            <a:pPr marL="593090" marR="5080" lvl="0" indent="-581025" algn="ctr" rtl="0">
              <a:lnSpc>
                <a:spcPct val="101400"/>
              </a:lnSpc>
              <a:spcBef>
                <a:spcPts val="0"/>
              </a:spcBef>
              <a:spcAft>
                <a:spcPts val="0"/>
              </a:spcAft>
              <a:buNone/>
            </a:pPr>
            <a:r>
              <a:rPr lang="en-US" sz="1400" b="1">
                <a:solidFill>
                  <a:schemeClr val="dk1"/>
                </a:solidFill>
                <a:latin typeface="Calibri"/>
                <a:ea typeface="Calibri"/>
                <a:cs typeface="Calibri"/>
                <a:sym typeface="Calibri"/>
              </a:rPr>
              <a:t>Dr. Nuradh Joseph</a:t>
            </a:r>
            <a:endParaRPr/>
          </a:p>
          <a:p>
            <a:pPr marL="593090" marR="5080" lvl="0" indent="-581025" algn="ctr" rtl="0">
              <a:lnSpc>
                <a:spcPct val="101400"/>
              </a:lnSpc>
              <a:spcBef>
                <a:spcPts val="75"/>
              </a:spcBef>
              <a:spcAft>
                <a:spcPts val="0"/>
              </a:spcAft>
              <a:buNone/>
            </a:pPr>
            <a:r>
              <a:rPr lang="en-US" sz="1400" b="1">
                <a:solidFill>
                  <a:schemeClr val="dk1"/>
                </a:solidFill>
                <a:latin typeface="Calibri"/>
                <a:ea typeface="Calibri"/>
                <a:cs typeface="Calibri"/>
                <a:sym typeface="Calibri"/>
              </a:rPr>
              <a:t>External Supervisor</a:t>
            </a:r>
            <a:endParaRPr sz="1400">
              <a:solidFill>
                <a:schemeClr val="dk1"/>
              </a:solidFill>
              <a:latin typeface="Calibri"/>
              <a:ea typeface="Calibri"/>
              <a:cs typeface="Calibri"/>
              <a:sym typeface="Calibri"/>
            </a:endParaRPr>
          </a:p>
        </p:txBody>
      </p:sp>
      <p:pic>
        <p:nvPicPr>
          <p:cNvPr id="64" name="Google Shape;64;p2" descr="A person in a suit and tie&#10;&#10;Description automatically generated"/>
          <p:cNvPicPr preferRelativeResize="0"/>
          <p:nvPr/>
        </p:nvPicPr>
        <p:blipFill rotWithShape="1">
          <a:blip r:embed="rId9">
            <a:alphaModFix/>
          </a:blip>
          <a:srcRect/>
          <a:stretch/>
        </p:blipFill>
        <p:spPr>
          <a:xfrm>
            <a:off x="1124396" y="317610"/>
            <a:ext cx="1548983" cy="1836751"/>
          </a:xfrm>
          <a:prstGeom prst="rect">
            <a:avLst/>
          </a:prstGeom>
          <a:solidFill>
            <a:schemeClr val="lt1"/>
          </a:solidFill>
          <a:ln w="9525" cap="flat" cmpd="sng">
            <a:solidFill>
              <a:schemeClr val="dk1"/>
            </a:solidFill>
            <a:prstDash val="solid"/>
            <a:round/>
            <a:headEnd type="none" w="sm" len="sm"/>
            <a:tailEnd type="none" w="sm" len="sm"/>
          </a:ln>
        </p:spPr>
      </p:pic>
      <p:sp>
        <p:nvSpPr>
          <p:cNvPr id="65" name="Google Shape;65;p2"/>
          <p:cNvSpPr/>
          <p:nvPr/>
        </p:nvSpPr>
        <p:spPr>
          <a:xfrm>
            <a:off x="0" y="6181176"/>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6" name="Google Shape;66;p2"/>
          <p:cNvPicPr preferRelativeResize="0"/>
          <p:nvPr/>
        </p:nvPicPr>
        <p:blipFill rotWithShape="1">
          <a:blip r:embed="rId10">
            <a:alphaModFix/>
          </a:blip>
          <a:srcRect/>
          <a:stretch/>
        </p:blipFill>
        <p:spPr>
          <a:xfrm>
            <a:off x="208502" y="6347295"/>
            <a:ext cx="1859168" cy="331995"/>
          </a:xfrm>
          <a:prstGeom prst="rect">
            <a:avLst/>
          </a:prstGeom>
          <a:solidFill>
            <a:srgbClr val="FBD4B4"/>
          </a:solidFill>
          <a:ln>
            <a:noFill/>
          </a:ln>
        </p:spPr>
      </p:pic>
      <p:sp>
        <p:nvSpPr>
          <p:cNvPr id="67" name="Google Shape;67;p2"/>
          <p:cNvSpPr txBox="1"/>
          <p:nvPr/>
        </p:nvSpPr>
        <p:spPr>
          <a:xfrm>
            <a:off x="5176966" y="6333723"/>
            <a:ext cx="228475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
        <p:nvSpPr>
          <p:cNvPr id="68" name="Google Shape;68;p2"/>
          <p:cNvSpPr txBox="1"/>
          <p:nvPr/>
        </p:nvSpPr>
        <p:spPr>
          <a:xfrm>
            <a:off x="10513878" y="6364200"/>
            <a:ext cx="1457100" cy="278400"/>
          </a:xfrm>
          <a:prstGeom prst="rect">
            <a:avLst/>
          </a:prstGeom>
          <a:solidFill>
            <a:srgbClr val="FBD4B4"/>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rgbClr val="403C4E"/>
                </a:solidFill>
                <a:latin typeface="Open Sans"/>
                <a:ea typeface="Open Sans"/>
                <a:cs typeface="Open Sans"/>
                <a:sym typeface="Open Sans"/>
              </a:rPr>
              <a:t>2025/03/19</a:t>
            </a:r>
            <a:endParaRPr sz="1800" b="0" i="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99"/>
        <p:cNvGrpSpPr/>
        <p:nvPr/>
      </p:nvGrpSpPr>
      <p:grpSpPr>
        <a:xfrm>
          <a:off x="0" y="0"/>
          <a:ext cx="0" cy="0"/>
          <a:chOff x="0" y="0"/>
          <a:chExt cx="0" cy="0"/>
        </a:xfrm>
      </p:grpSpPr>
      <p:sp>
        <p:nvSpPr>
          <p:cNvPr id="300" name="Google Shape;300;p15"/>
          <p:cNvSpPr txBox="1">
            <a:spLocks noGrp="1"/>
          </p:cNvSpPr>
          <p:nvPr>
            <p:ph type="title"/>
          </p:nvPr>
        </p:nvSpPr>
        <p:spPr>
          <a:xfrm>
            <a:off x="458706" y="786900"/>
            <a:ext cx="87084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Research Question</a:t>
            </a:r>
            <a:endParaRPr sz="4000">
              <a:solidFill>
                <a:schemeClr val="dk1"/>
              </a:solidFill>
            </a:endParaRPr>
          </a:p>
        </p:txBody>
      </p:sp>
      <p:grpSp>
        <p:nvGrpSpPr>
          <p:cNvPr id="301" name="Google Shape;301;p15"/>
          <p:cNvGrpSpPr/>
          <p:nvPr/>
        </p:nvGrpSpPr>
        <p:grpSpPr>
          <a:xfrm>
            <a:off x="1518876" y="1896562"/>
            <a:ext cx="9407525" cy="1857949"/>
            <a:chOff x="1410404" y="1725460"/>
            <a:chExt cx="9407525" cy="3532504"/>
          </a:xfrm>
        </p:grpSpPr>
        <p:sp>
          <p:nvSpPr>
            <p:cNvPr id="302" name="Google Shape;302;p15"/>
            <p:cNvSpPr/>
            <p:nvPr/>
          </p:nvSpPr>
          <p:spPr>
            <a:xfrm>
              <a:off x="1410404" y="1725460"/>
              <a:ext cx="9407525" cy="3532504"/>
            </a:xfrm>
            <a:custGeom>
              <a:avLst/>
              <a:gdLst/>
              <a:ahLst/>
              <a:cxnLst/>
              <a:rect l="l" t="t" r="r" b="b"/>
              <a:pathLst>
                <a:path w="9407525" h="3532504" extrusionOk="0">
                  <a:moveTo>
                    <a:pt x="9407047" y="0"/>
                  </a:moveTo>
                  <a:lnTo>
                    <a:pt x="588732" y="0"/>
                  </a:lnTo>
                  <a:lnTo>
                    <a:pt x="540447" y="1951"/>
                  </a:lnTo>
                  <a:lnTo>
                    <a:pt x="493237" y="7705"/>
                  </a:lnTo>
                  <a:lnTo>
                    <a:pt x="447253" y="17110"/>
                  </a:lnTo>
                  <a:lnTo>
                    <a:pt x="402647" y="30014"/>
                  </a:lnTo>
                  <a:lnTo>
                    <a:pt x="359571" y="46265"/>
                  </a:lnTo>
                  <a:lnTo>
                    <a:pt x="318176" y="65713"/>
                  </a:lnTo>
                  <a:lnTo>
                    <a:pt x="278613" y="88205"/>
                  </a:lnTo>
                  <a:lnTo>
                    <a:pt x="241034" y="113591"/>
                  </a:lnTo>
                  <a:lnTo>
                    <a:pt x="205591" y="141718"/>
                  </a:lnTo>
                  <a:lnTo>
                    <a:pt x="172435" y="172435"/>
                  </a:lnTo>
                  <a:lnTo>
                    <a:pt x="141718" y="205592"/>
                  </a:lnTo>
                  <a:lnTo>
                    <a:pt x="113591" y="241035"/>
                  </a:lnTo>
                  <a:lnTo>
                    <a:pt x="88205" y="278613"/>
                  </a:lnTo>
                  <a:lnTo>
                    <a:pt x="65713" y="318176"/>
                  </a:lnTo>
                  <a:lnTo>
                    <a:pt x="46265" y="359571"/>
                  </a:lnTo>
                  <a:lnTo>
                    <a:pt x="30013" y="402648"/>
                  </a:lnTo>
                  <a:lnTo>
                    <a:pt x="17110" y="447254"/>
                  </a:lnTo>
                  <a:lnTo>
                    <a:pt x="7705" y="493238"/>
                  </a:lnTo>
                  <a:lnTo>
                    <a:pt x="1951" y="540448"/>
                  </a:lnTo>
                  <a:lnTo>
                    <a:pt x="0" y="588733"/>
                  </a:lnTo>
                  <a:lnTo>
                    <a:pt x="0" y="3532338"/>
                  </a:lnTo>
                  <a:lnTo>
                    <a:pt x="8818314" y="3532338"/>
                  </a:lnTo>
                  <a:lnTo>
                    <a:pt x="8866600" y="3530386"/>
                  </a:lnTo>
                  <a:lnTo>
                    <a:pt x="8913810" y="3524633"/>
                  </a:lnTo>
                  <a:lnTo>
                    <a:pt x="8959794" y="3515228"/>
                  </a:lnTo>
                  <a:lnTo>
                    <a:pt x="9004399" y="3502324"/>
                  </a:lnTo>
                  <a:lnTo>
                    <a:pt x="9047476" y="3486073"/>
                  </a:lnTo>
                  <a:lnTo>
                    <a:pt x="9088871" y="3466625"/>
                  </a:lnTo>
                  <a:lnTo>
                    <a:pt x="9128434" y="3444132"/>
                  </a:lnTo>
                  <a:lnTo>
                    <a:pt x="9166012" y="3418747"/>
                  </a:lnTo>
                  <a:lnTo>
                    <a:pt x="9201455" y="3390620"/>
                  </a:lnTo>
                  <a:lnTo>
                    <a:pt x="9234611" y="3359902"/>
                  </a:lnTo>
                  <a:lnTo>
                    <a:pt x="9265328" y="3326746"/>
                  </a:lnTo>
                  <a:lnTo>
                    <a:pt x="9293456" y="3291303"/>
                  </a:lnTo>
                  <a:lnTo>
                    <a:pt x="9318841" y="3253725"/>
                  </a:lnTo>
                  <a:lnTo>
                    <a:pt x="9341334" y="3214162"/>
                  </a:lnTo>
                  <a:lnTo>
                    <a:pt x="9360781" y="3172767"/>
                  </a:lnTo>
                  <a:lnTo>
                    <a:pt x="9377033" y="3129691"/>
                  </a:lnTo>
                  <a:lnTo>
                    <a:pt x="9389937" y="3085085"/>
                  </a:lnTo>
                  <a:lnTo>
                    <a:pt x="9399341" y="3039101"/>
                  </a:lnTo>
                  <a:lnTo>
                    <a:pt x="9405095" y="2991891"/>
                  </a:lnTo>
                  <a:lnTo>
                    <a:pt x="9407047" y="2943606"/>
                  </a:lnTo>
                  <a:lnTo>
                    <a:pt x="9407047"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5"/>
            <p:cNvSpPr/>
            <p:nvPr/>
          </p:nvSpPr>
          <p:spPr>
            <a:xfrm>
              <a:off x="1410404" y="1725460"/>
              <a:ext cx="9407525" cy="3532504"/>
            </a:xfrm>
            <a:custGeom>
              <a:avLst/>
              <a:gdLst/>
              <a:ahLst/>
              <a:cxnLst/>
              <a:rect l="l" t="t" r="r" b="b"/>
              <a:pathLst>
                <a:path w="9407525" h="3532504" extrusionOk="0">
                  <a:moveTo>
                    <a:pt x="588732" y="0"/>
                  </a:moveTo>
                  <a:lnTo>
                    <a:pt x="9407047" y="0"/>
                  </a:lnTo>
                  <a:lnTo>
                    <a:pt x="9407047" y="2943606"/>
                  </a:lnTo>
                  <a:lnTo>
                    <a:pt x="9405095" y="2991891"/>
                  </a:lnTo>
                  <a:lnTo>
                    <a:pt x="9399341" y="3039101"/>
                  </a:lnTo>
                  <a:lnTo>
                    <a:pt x="9389937" y="3085085"/>
                  </a:lnTo>
                  <a:lnTo>
                    <a:pt x="9377033" y="3129691"/>
                  </a:lnTo>
                  <a:lnTo>
                    <a:pt x="9360781" y="3172767"/>
                  </a:lnTo>
                  <a:lnTo>
                    <a:pt x="9341333" y="3214162"/>
                  </a:lnTo>
                  <a:lnTo>
                    <a:pt x="9318841" y="3253725"/>
                  </a:lnTo>
                  <a:lnTo>
                    <a:pt x="9293456" y="3291304"/>
                  </a:lnTo>
                  <a:lnTo>
                    <a:pt x="9265328" y="3326747"/>
                  </a:lnTo>
                  <a:lnTo>
                    <a:pt x="9234611" y="3359903"/>
                  </a:lnTo>
                  <a:lnTo>
                    <a:pt x="9201455" y="3390620"/>
                  </a:lnTo>
                  <a:lnTo>
                    <a:pt x="9166012" y="3418747"/>
                  </a:lnTo>
                  <a:lnTo>
                    <a:pt x="9128434" y="3444133"/>
                  </a:lnTo>
                  <a:lnTo>
                    <a:pt x="9088871" y="3466625"/>
                  </a:lnTo>
                  <a:lnTo>
                    <a:pt x="9047476" y="3486073"/>
                  </a:lnTo>
                  <a:lnTo>
                    <a:pt x="9004400" y="3502325"/>
                  </a:lnTo>
                  <a:lnTo>
                    <a:pt x="8959794" y="3515228"/>
                  </a:lnTo>
                  <a:lnTo>
                    <a:pt x="8913810" y="3524633"/>
                  </a:lnTo>
                  <a:lnTo>
                    <a:pt x="8866600" y="3530387"/>
                  </a:lnTo>
                  <a:lnTo>
                    <a:pt x="8818315" y="3532339"/>
                  </a:lnTo>
                  <a:lnTo>
                    <a:pt x="0" y="3532339"/>
                  </a:lnTo>
                  <a:lnTo>
                    <a:pt x="0" y="588733"/>
                  </a:lnTo>
                  <a:lnTo>
                    <a:pt x="1951" y="540448"/>
                  </a:lnTo>
                  <a:lnTo>
                    <a:pt x="7705" y="493237"/>
                  </a:lnTo>
                  <a:lnTo>
                    <a:pt x="17110" y="447254"/>
                  </a:lnTo>
                  <a:lnTo>
                    <a:pt x="30013" y="402648"/>
                  </a:lnTo>
                  <a:lnTo>
                    <a:pt x="46265" y="359571"/>
                  </a:lnTo>
                  <a:lnTo>
                    <a:pt x="65713" y="318176"/>
                  </a:lnTo>
                  <a:lnTo>
                    <a:pt x="88205" y="278613"/>
                  </a:lnTo>
                  <a:lnTo>
                    <a:pt x="113591" y="241035"/>
                  </a:lnTo>
                  <a:lnTo>
                    <a:pt x="141718" y="205592"/>
                  </a:lnTo>
                  <a:lnTo>
                    <a:pt x="172435" y="172436"/>
                  </a:lnTo>
                  <a:lnTo>
                    <a:pt x="205591" y="141718"/>
                  </a:lnTo>
                  <a:lnTo>
                    <a:pt x="241034" y="113591"/>
                  </a:lnTo>
                  <a:lnTo>
                    <a:pt x="278613" y="88205"/>
                  </a:lnTo>
                  <a:lnTo>
                    <a:pt x="318176" y="65713"/>
                  </a:lnTo>
                  <a:lnTo>
                    <a:pt x="359571" y="46265"/>
                  </a:lnTo>
                  <a:lnTo>
                    <a:pt x="402647" y="30014"/>
                  </a:lnTo>
                  <a:lnTo>
                    <a:pt x="447253" y="17110"/>
                  </a:lnTo>
                  <a:lnTo>
                    <a:pt x="493237" y="7705"/>
                  </a:lnTo>
                  <a:lnTo>
                    <a:pt x="540447" y="1951"/>
                  </a:lnTo>
                  <a:lnTo>
                    <a:pt x="588732" y="0"/>
                  </a:lnTo>
                  <a:close/>
                </a:path>
              </a:pathLst>
            </a:custGeom>
            <a:no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04" name="Google Shape;304;p15"/>
          <p:cNvSpPr txBox="1"/>
          <p:nvPr/>
        </p:nvSpPr>
        <p:spPr>
          <a:xfrm>
            <a:off x="1788975" y="2173731"/>
            <a:ext cx="8646900" cy="1302000"/>
          </a:xfrm>
          <a:prstGeom prst="rect">
            <a:avLst/>
          </a:prstGeom>
          <a:noFill/>
          <a:ln>
            <a:noFill/>
          </a:ln>
        </p:spPr>
        <p:txBody>
          <a:bodyPr spcFirstLastPara="1" wrap="square" lIns="0" tIns="13950" rIns="0" bIns="0" anchor="t" anchorCtr="0">
            <a:spAutoFit/>
          </a:bodyPr>
          <a:lstStyle/>
          <a:p>
            <a:pPr marL="57150" marR="48260" lvl="0" indent="-635" algn="ctr" rtl="0">
              <a:lnSpc>
                <a:spcPct val="99600"/>
              </a:lnSpc>
              <a:spcBef>
                <a:spcPts val="0"/>
              </a:spcBef>
              <a:spcAft>
                <a:spcPts val="0"/>
              </a:spcAft>
              <a:buNone/>
            </a:pPr>
            <a:r>
              <a:rPr lang="en-US" sz="2800" b="1">
                <a:solidFill>
                  <a:schemeClr val="dk1"/>
                </a:solidFill>
                <a:latin typeface="Calibri"/>
                <a:ea typeface="Calibri"/>
                <a:cs typeface="Calibri"/>
                <a:sym typeface="Calibri"/>
              </a:rPr>
              <a:t>How can a novel explainable approach leveraging omics data enhance prognostic analysis in non-small cell lung cancer?</a:t>
            </a:r>
            <a:endParaRPr sz="1800" b="1">
              <a:solidFill>
                <a:schemeClr val="dk1"/>
              </a:solidFill>
              <a:latin typeface="Calibri"/>
              <a:ea typeface="Calibri"/>
              <a:cs typeface="Calibri"/>
              <a:sym typeface="Calibri"/>
            </a:endParaRPr>
          </a:p>
        </p:txBody>
      </p:sp>
      <p:grpSp>
        <p:nvGrpSpPr>
          <p:cNvPr id="305" name="Google Shape;305;p15"/>
          <p:cNvGrpSpPr/>
          <p:nvPr/>
        </p:nvGrpSpPr>
        <p:grpSpPr>
          <a:xfrm>
            <a:off x="0" y="6192687"/>
            <a:ext cx="12192000" cy="668655"/>
            <a:chOff x="0" y="6042212"/>
            <a:chExt cx="12192000" cy="668655"/>
          </a:xfrm>
        </p:grpSpPr>
        <p:sp>
          <p:nvSpPr>
            <p:cNvPr id="306" name="Google Shape;306;p15"/>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7" name="Google Shape;307;p15"/>
            <p:cNvPicPr preferRelativeResize="0"/>
            <p:nvPr/>
          </p:nvPicPr>
          <p:blipFill rotWithShape="1">
            <a:blip r:embed="rId3">
              <a:alphaModFix/>
            </a:blip>
            <a:srcRect/>
            <a:stretch/>
          </p:blipFill>
          <p:spPr>
            <a:xfrm>
              <a:off x="208502" y="6208330"/>
              <a:ext cx="1859168" cy="331995"/>
            </a:xfrm>
            <a:prstGeom prst="rect">
              <a:avLst/>
            </a:prstGeom>
            <a:solidFill>
              <a:srgbClr val="31859C"/>
            </a:solidFill>
            <a:ln>
              <a:noFill/>
            </a:ln>
          </p:spPr>
        </p:pic>
      </p:grpSp>
      <p:sp>
        <p:nvSpPr>
          <p:cNvPr id="308" name="Google Shape;308;p15"/>
          <p:cNvSpPr txBox="1"/>
          <p:nvPr/>
        </p:nvSpPr>
        <p:spPr>
          <a:xfrm>
            <a:off x="3552123" y="6378791"/>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09" name="Google Shape;309;p15"/>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10" name="Google Shape;310;p15"/>
          <p:cNvSpPr txBox="1"/>
          <p:nvPr/>
        </p:nvSpPr>
        <p:spPr>
          <a:xfrm>
            <a:off x="7932210" y="6381873"/>
            <a:ext cx="2099422" cy="278281"/>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14"/>
        <p:cNvGrpSpPr/>
        <p:nvPr/>
      </p:nvGrpSpPr>
      <p:grpSpPr>
        <a:xfrm>
          <a:off x="0" y="0"/>
          <a:ext cx="0" cy="0"/>
          <a:chOff x="0" y="0"/>
          <a:chExt cx="0" cy="0"/>
        </a:xfrm>
      </p:grpSpPr>
      <p:grpSp>
        <p:nvGrpSpPr>
          <p:cNvPr id="320" name="Google Shape;320;p16"/>
          <p:cNvGrpSpPr/>
          <p:nvPr/>
        </p:nvGrpSpPr>
        <p:grpSpPr>
          <a:xfrm>
            <a:off x="0" y="6192687"/>
            <a:ext cx="12192000" cy="668655"/>
            <a:chOff x="0" y="6042212"/>
            <a:chExt cx="12192000" cy="668655"/>
          </a:xfrm>
        </p:grpSpPr>
        <p:sp>
          <p:nvSpPr>
            <p:cNvPr id="321" name="Google Shape;321;p16"/>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22" name="Google Shape;322;p16"/>
            <p:cNvPicPr preferRelativeResize="0"/>
            <p:nvPr/>
          </p:nvPicPr>
          <p:blipFill rotWithShape="1">
            <a:blip r:embed="rId3">
              <a:alphaModFix/>
            </a:blip>
            <a:srcRect/>
            <a:stretch/>
          </p:blipFill>
          <p:spPr>
            <a:xfrm>
              <a:off x="208502" y="6208330"/>
              <a:ext cx="1859168" cy="331995"/>
            </a:xfrm>
            <a:prstGeom prst="rect">
              <a:avLst/>
            </a:prstGeom>
            <a:solidFill>
              <a:srgbClr val="31859C"/>
            </a:solidFill>
            <a:ln>
              <a:noFill/>
            </a:ln>
          </p:spPr>
        </p:pic>
      </p:grpSp>
      <p:sp>
        <p:nvSpPr>
          <p:cNvPr id="323" name="Google Shape;323;p16"/>
          <p:cNvSpPr txBox="1"/>
          <p:nvPr/>
        </p:nvSpPr>
        <p:spPr>
          <a:xfrm>
            <a:off x="3552123" y="6378791"/>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24" name="Google Shape;324;p16"/>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25" name="Google Shape;325;p16"/>
          <p:cNvSpPr txBox="1"/>
          <p:nvPr/>
        </p:nvSpPr>
        <p:spPr>
          <a:xfrm>
            <a:off x="7932210" y="6381873"/>
            <a:ext cx="2099422" cy="278281"/>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grpSp>
        <p:nvGrpSpPr>
          <p:cNvPr id="4" name="Google Shape;301;p15">
            <a:extLst>
              <a:ext uri="{FF2B5EF4-FFF2-40B4-BE49-F238E27FC236}">
                <a16:creationId xmlns:a16="http://schemas.microsoft.com/office/drawing/2014/main" id="{B0D849C5-B7A4-6CD3-43C9-6E8535A0C776}"/>
              </a:ext>
            </a:extLst>
          </p:cNvPr>
          <p:cNvGrpSpPr/>
          <p:nvPr/>
        </p:nvGrpSpPr>
        <p:grpSpPr>
          <a:xfrm>
            <a:off x="6757416" y="1792419"/>
            <a:ext cx="5101673" cy="3738183"/>
            <a:chOff x="1410404" y="1725460"/>
            <a:chExt cx="9407525" cy="3532504"/>
          </a:xfrm>
        </p:grpSpPr>
        <p:sp>
          <p:nvSpPr>
            <p:cNvPr id="5" name="Google Shape;302;p15">
              <a:extLst>
                <a:ext uri="{FF2B5EF4-FFF2-40B4-BE49-F238E27FC236}">
                  <a16:creationId xmlns:a16="http://schemas.microsoft.com/office/drawing/2014/main" id="{E85E09D1-0005-57B1-8990-958EBC5A2587}"/>
                </a:ext>
              </a:extLst>
            </p:cNvPr>
            <p:cNvSpPr/>
            <p:nvPr/>
          </p:nvSpPr>
          <p:spPr>
            <a:xfrm>
              <a:off x="1410404" y="1725460"/>
              <a:ext cx="9407525" cy="3532504"/>
            </a:xfrm>
            <a:custGeom>
              <a:avLst/>
              <a:gdLst/>
              <a:ahLst/>
              <a:cxnLst/>
              <a:rect l="l" t="t" r="r" b="b"/>
              <a:pathLst>
                <a:path w="9407525" h="3532504" extrusionOk="0">
                  <a:moveTo>
                    <a:pt x="9407047" y="0"/>
                  </a:moveTo>
                  <a:lnTo>
                    <a:pt x="588732" y="0"/>
                  </a:lnTo>
                  <a:lnTo>
                    <a:pt x="540447" y="1951"/>
                  </a:lnTo>
                  <a:lnTo>
                    <a:pt x="493237" y="7705"/>
                  </a:lnTo>
                  <a:lnTo>
                    <a:pt x="447253" y="17110"/>
                  </a:lnTo>
                  <a:lnTo>
                    <a:pt x="402647" y="30014"/>
                  </a:lnTo>
                  <a:lnTo>
                    <a:pt x="359571" y="46265"/>
                  </a:lnTo>
                  <a:lnTo>
                    <a:pt x="318176" y="65713"/>
                  </a:lnTo>
                  <a:lnTo>
                    <a:pt x="278613" y="88205"/>
                  </a:lnTo>
                  <a:lnTo>
                    <a:pt x="241034" y="113591"/>
                  </a:lnTo>
                  <a:lnTo>
                    <a:pt x="205591" y="141718"/>
                  </a:lnTo>
                  <a:lnTo>
                    <a:pt x="172435" y="172435"/>
                  </a:lnTo>
                  <a:lnTo>
                    <a:pt x="141718" y="205592"/>
                  </a:lnTo>
                  <a:lnTo>
                    <a:pt x="113591" y="241035"/>
                  </a:lnTo>
                  <a:lnTo>
                    <a:pt x="88205" y="278613"/>
                  </a:lnTo>
                  <a:lnTo>
                    <a:pt x="65713" y="318176"/>
                  </a:lnTo>
                  <a:lnTo>
                    <a:pt x="46265" y="359571"/>
                  </a:lnTo>
                  <a:lnTo>
                    <a:pt x="30013" y="402648"/>
                  </a:lnTo>
                  <a:lnTo>
                    <a:pt x="17110" y="447254"/>
                  </a:lnTo>
                  <a:lnTo>
                    <a:pt x="7705" y="493238"/>
                  </a:lnTo>
                  <a:lnTo>
                    <a:pt x="1951" y="540448"/>
                  </a:lnTo>
                  <a:lnTo>
                    <a:pt x="0" y="588733"/>
                  </a:lnTo>
                  <a:lnTo>
                    <a:pt x="0" y="3532338"/>
                  </a:lnTo>
                  <a:lnTo>
                    <a:pt x="8818314" y="3532338"/>
                  </a:lnTo>
                  <a:lnTo>
                    <a:pt x="8866600" y="3530386"/>
                  </a:lnTo>
                  <a:lnTo>
                    <a:pt x="8913810" y="3524633"/>
                  </a:lnTo>
                  <a:lnTo>
                    <a:pt x="8959794" y="3515228"/>
                  </a:lnTo>
                  <a:lnTo>
                    <a:pt x="9004399" y="3502324"/>
                  </a:lnTo>
                  <a:lnTo>
                    <a:pt x="9047476" y="3486073"/>
                  </a:lnTo>
                  <a:lnTo>
                    <a:pt x="9088871" y="3466625"/>
                  </a:lnTo>
                  <a:lnTo>
                    <a:pt x="9128434" y="3444132"/>
                  </a:lnTo>
                  <a:lnTo>
                    <a:pt x="9166012" y="3418747"/>
                  </a:lnTo>
                  <a:lnTo>
                    <a:pt x="9201455" y="3390620"/>
                  </a:lnTo>
                  <a:lnTo>
                    <a:pt x="9234611" y="3359902"/>
                  </a:lnTo>
                  <a:lnTo>
                    <a:pt x="9265328" y="3326746"/>
                  </a:lnTo>
                  <a:lnTo>
                    <a:pt x="9293456" y="3291303"/>
                  </a:lnTo>
                  <a:lnTo>
                    <a:pt x="9318841" y="3253725"/>
                  </a:lnTo>
                  <a:lnTo>
                    <a:pt x="9341334" y="3214162"/>
                  </a:lnTo>
                  <a:lnTo>
                    <a:pt x="9360781" y="3172767"/>
                  </a:lnTo>
                  <a:lnTo>
                    <a:pt x="9377033" y="3129691"/>
                  </a:lnTo>
                  <a:lnTo>
                    <a:pt x="9389937" y="3085085"/>
                  </a:lnTo>
                  <a:lnTo>
                    <a:pt x="9399341" y="3039101"/>
                  </a:lnTo>
                  <a:lnTo>
                    <a:pt x="9405095" y="2991891"/>
                  </a:lnTo>
                  <a:lnTo>
                    <a:pt x="9407047" y="2943606"/>
                  </a:lnTo>
                  <a:lnTo>
                    <a:pt x="9407047"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303;p15">
              <a:extLst>
                <a:ext uri="{FF2B5EF4-FFF2-40B4-BE49-F238E27FC236}">
                  <a16:creationId xmlns:a16="http://schemas.microsoft.com/office/drawing/2014/main" id="{20209CA9-E808-C0E9-009F-DF782C0C34C8}"/>
                </a:ext>
              </a:extLst>
            </p:cNvPr>
            <p:cNvSpPr/>
            <p:nvPr/>
          </p:nvSpPr>
          <p:spPr>
            <a:xfrm>
              <a:off x="1410404" y="1725460"/>
              <a:ext cx="9407525" cy="3532504"/>
            </a:xfrm>
            <a:custGeom>
              <a:avLst/>
              <a:gdLst/>
              <a:ahLst/>
              <a:cxnLst/>
              <a:rect l="l" t="t" r="r" b="b"/>
              <a:pathLst>
                <a:path w="9407525" h="3532504" extrusionOk="0">
                  <a:moveTo>
                    <a:pt x="588732" y="0"/>
                  </a:moveTo>
                  <a:lnTo>
                    <a:pt x="9407047" y="0"/>
                  </a:lnTo>
                  <a:lnTo>
                    <a:pt x="9407047" y="2943606"/>
                  </a:lnTo>
                  <a:lnTo>
                    <a:pt x="9405095" y="2991891"/>
                  </a:lnTo>
                  <a:lnTo>
                    <a:pt x="9399341" y="3039101"/>
                  </a:lnTo>
                  <a:lnTo>
                    <a:pt x="9389937" y="3085085"/>
                  </a:lnTo>
                  <a:lnTo>
                    <a:pt x="9377033" y="3129691"/>
                  </a:lnTo>
                  <a:lnTo>
                    <a:pt x="9360781" y="3172767"/>
                  </a:lnTo>
                  <a:lnTo>
                    <a:pt x="9341333" y="3214162"/>
                  </a:lnTo>
                  <a:lnTo>
                    <a:pt x="9318841" y="3253725"/>
                  </a:lnTo>
                  <a:lnTo>
                    <a:pt x="9293456" y="3291304"/>
                  </a:lnTo>
                  <a:lnTo>
                    <a:pt x="9265328" y="3326747"/>
                  </a:lnTo>
                  <a:lnTo>
                    <a:pt x="9234611" y="3359903"/>
                  </a:lnTo>
                  <a:lnTo>
                    <a:pt x="9201455" y="3390620"/>
                  </a:lnTo>
                  <a:lnTo>
                    <a:pt x="9166012" y="3418747"/>
                  </a:lnTo>
                  <a:lnTo>
                    <a:pt x="9128434" y="3444133"/>
                  </a:lnTo>
                  <a:lnTo>
                    <a:pt x="9088871" y="3466625"/>
                  </a:lnTo>
                  <a:lnTo>
                    <a:pt x="9047476" y="3486073"/>
                  </a:lnTo>
                  <a:lnTo>
                    <a:pt x="9004400" y="3502325"/>
                  </a:lnTo>
                  <a:lnTo>
                    <a:pt x="8959794" y="3515228"/>
                  </a:lnTo>
                  <a:lnTo>
                    <a:pt x="8913810" y="3524633"/>
                  </a:lnTo>
                  <a:lnTo>
                    <a:pt x="8866600" y="3530387"/>
                  </a:lnTo>
                  <a:lnTo>
                    <a:pt x="8818315" y="3532339"/>
                  </a:lnTo>
                  <a:lnTo>
                    <a:pt x="0" y="3532339"/>
                  </a:lnTo>
                  <a:lnTo>
                    <a:pt x="0" y="588733"/>
                  </a:lnTo>
                  <a:lnTo>
                    <a:pt x="1951" y="540448"/>
                  </a:lnTo>
                  <a:lnTo>
                    <a:pt x="7705" y="493237"/>
                  </a:lnTo>
                  <a:lnTo>
                    <a:pt x="17110" y="447254"/>
                  </a:lnTo>
                  <a:lnTo>
                    <a:pt x="30013" y="402648"/>
                  </a:lnTo>
                  <a:lnTo>
                    <a:pt x="46265" y="359571"/>
                  </a:lnTo>
                  <a:lnTo>
                    <a:pt x="65713" y="318176"/>
                  </a:lnTo>
                  <a:lnTo>
                    <a:pt x="88205" y="278613"/>
                  </a:lnTo>
                  <a:lnTo>
                    <a:pt x="113591" y="241035"/>
                  </a:lnTo>
                  <a:lnTo>
                    <a:pt x="141718" y="205592"/>
                  </a:lnTo>
                  <a:lnTo>
                    <a:pt x="172435" y="172436"/>
                  </a:lnTo>
                  <a:lnTo>
                    <a:pt x="205591" y="141718"/>
                  </a:lnTo>
                  <a:lnTo>
                    <a:pt x="241034" y="113591"/>
                  </a:lnTo>
                  <a:lnTo>
                    <a:pt x="278613" y="88205"/>
                  </a:lnTo>
                  <a:lnTo>
                    <a:pt x="318176" y="65713"/>
                  </a:lnTo>
                  <a:lnTo>
                    <a:pt x="359571" y="46265"/>
                  </a:lnTo>
                  <a:lnTo>
                    <a:pt x="402647" y="30014"/>
                  </a:lnTo>
                  <a:lnTo>
                    <a:pt x="447253" y="17110"/>
                  </a:lnTo>
                  <a:lnTo>
                    <a:pt x="493237" y="7705"/>
                  </a:lnTo>
                  <a:lnTo>
                    <a:pt x="540447" y="1951"/>
                  </a:lnTo>
                  <a:lnTo>
                    <a:pt x="588732" y="0"/>
                  </a:lnTo>
                  <a:close/>
                </a:path>
              </a:pathLst>
            </a:custGeom>
            <a:no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304;p15">
            <a:extLst>
              <a:ext uri="{FF2B5EF4-FFF2-40B4-BE49-F238E27FC236}">
                <a16:creationId xmlns:a16="http://schemas.microsoft.com/office/drawing/2014/main" id="{2C38B17B-DC48-04A6-864D-D2FEEE5A6C67}"/>
              </a:ext>
            </a:extLst>
          </p:cNvPr>
          <p:cNvSpPr txBox="1"/>
          <p:nvPr/>
        </p:nvSpPr>
        <p:spPr>
          <a:xfrm>
            <a:off x="7173614" y="1719508"/>
            <a:ext cx="5494851" cy="4169070"/>
          </a:xfrm>
          <a:prstGeom prst="rect">
            <a:avLst/>
          </a:prstGeom>
          <a:noFill/>
          <a:ln>
            <a:noFill/>
          </a:ln>
        </p:spPr>
        <p:txBody>
          <a:bodyPr spcFirstLastPara="1" wrap="square" lIns="0" tIns="13950" rIns="0" bIns="0" anchor="t" anchorCtr="0">
            <a:spAutoFit/>
          </a:bodyPr>
          <a:lstStyle/>
          <a:p>
            <a:pPr marL="57150" marR="48260" indent="-635">
              <a:lnSpc>
                <a:spcPct val="99600"/>
              </a:lnSpc>
            </a:pPr>
            <a:r>
              <a:rPr lang="en-US" sz="2800" b="1">
                <a:solidFill>
                  <a:schemeClr val="dk1"/>
                </a:solidFill>
                <a:latin typeface="Calibri"/>
                <a:ea typeface="Calibri"/>
                <a:cs typeface="Calibri"/>
                <a:sym typeface="Calibri"/>
              </a:rPr>
              <a:t>1.DATASET OVERVIEW</a:t>
            </a:r>
          </a:p>
          <a:p>
            <a:pPr marL="57150" marR="48260" indent="-635">
              <a:lnSpc>
                <a:spcPct val="99600"/>
              </a:lnSpc>
            </a:pPr>
            <a:r>
              <a:rPr lang="en-US" sz="2800" b="1">
                <a:solidFill>
                  <a:schemeClr val="dk1"/>
                </a:solidFill>
                <a:latin typeface="Calibri"/>
                <a:ea typeface="Calibri"/>
                <a:cs typeface="Calibri"/>
                <a:sym typeface="Calibri"/>
              </a:rPr>
              <a:t>2.FEATURE SELECTION</a:t>
            </a:r>
          </a:p>
          <a:p>
            <a:pPr marL="57150" marR="48260" indent="-635">
              <a:lnSpc>
                <a:spcPct val="99600"/>
              </a:lnSpc>
            </a:pPr>
            <a:r>
              <a:rPr lang="en-US" sz="2800" b="1">
                <a:solidFill>
                  <a:schemeClr val="dk1"/>
                </a:solidFill>
                <a:latin typeface="Calibri"/>
                <a:ea typeface="Calibri"/>
                <a:cs typeface="Calibri"/>
                <a:sym typeface="Calibri"/>
              </a:rPr>
              <a:t>3.MODEL ARCHITECTURES</a:t>
            </a:r>
          </a:p>
          <a:p>
            <a:pPr marL="57150" marR="48260" indent="-635">
              <a:lnSpc>
                <a:spcPct val="99600"/>
              </a:lnSpc>
            </a:pPr>
            <a:r>
              <a:rPr lang="en-US" sz="2800" b="1">
                <a:solidFill>
                  <a:schemeClr val="dk1"/>
                </a:solidFill>
                <a:latin typeface="Calibri"/>
                <a:ea typeface="Calibri"/>
                <a:cs typeface="Calibri"/>
                <a:sym typeface="Calibri"/>
              </a:rPr>
              <a:t>4.LITERATURE REVIEW</a:t>
            </a:r>
          </a:p>
          <a:p>
            <a:pPr marL="57150" marR="48260" indent="-635">
              <a:lnSpc>
                <a:spcPct val="99600"/>
              </a:lnSpc>
            </a:pPr>
            <a:r>
              <a:rPr lang="en-US" sz="2800" b="1">
                <a:solidFill>
                  <a:schemeClr val="dk1"/>
                </a:solidFill>
                <a:latin typeface="Calibri"/>
                <a:ea typeface="Calibri"/>
                <a:cs typeface="Calibri"/>
                <a:sym typeface="Calibri"/>
              </a:rPr>
              <a:t>5.TRAINING PROCESS</a:t>
            </a:r>
          </a:p>
          <a:p>
            <a:pPr marL="57150" marR="48260" indent="-635">
              <a:lnSpc>
                <a:spcPct val="99600"/>
              </a:lnSpc>
            </a:pPr>
            <a:r>
              <a:rPr lang="en-US" sz="2800" b="1">
                <a:solidFill>
                  <a:schemeClr val="dk1"/>
                </a:solidFill>
                <a:latin typeface="Calibri"/>
                <a:ea typeface="Calibri"/>
                <a:cs typeface="Calibri"/>
                <a:sym typeface="Calibri"/>
              </a:rPr>
              <a:t>6.FINDINGS</a:t>
            </a:r>
          </a:p>
          <a:p>
            <a:pPr marL="57150" marR="48260" indent="-635">
              <a:lnSpc>
                <a:spcPct val="99600"/>
              </a:lnSpc>
            </a:pPr>
            <a:r>
              <a:rPr lang="en-US" sz="2800" b="1">
                <a:solidFill>
                  <a:schemeClr val="dk1"/>
                </a:solidFill>
                <a:latin typeface="Calibri"/>
                <a:ea typeface="Calibri"/>
                <a:cs typeface="Calibri"/>
                <a:sym typeface="Calibri"/>
              </a:rPr>
              <a:t>7.EXPLAINABILITY</a:t>
            </a:r>
          </a:p>
          <a:p>
            <a:pPr marL="57150" marR="48260" indent="-635">
              <a:lnSpc>
                <a:spcPct val="99600"/>
              </a:lnSpc>
            </a:pPr>
            <a:r>
              <a:rPr lang="en-US" sz="2800" b="1">
                <a:solidFill>
                  <a:schemeClr val="dk1"/>
                </a:solidFill>
                <a:latin typeface="Calibri"/>
                <a:ea typeface="Calibri"/>
                <a:cs typeface="Calibri"/>
                <a:sym typeface="Calibri"/>
              </a:rPr>
              <a:t>8.OBJECTIVES</a:t>
            </a:r>
          </a:p>
          <a:p>
            <a:pPr marL="57150" marR="48260" indent="-635">
              <a:lnSpc>
                <a:spcPct val="99600"/>
              </a:lnSpc>
            </a:pPr>
            <a:r>
              <a:rPr lang="en-US" sz="2800" b="1">
                <a:solidFill>
                  <a:schemeClr val="dk1"/>
                </a:solidFill>
                <a:latin typeface="Calibri"/>
                <a:ea typeface="Calibri"/>
                <a:cs typeface="Calibri"/>
                <a:sym typeface="Calibri"/>
              </a:rPr>
              <a:t>9.FUTURE WORK</a:t>
            </a:r>
          </a:p>
          <a:p>
            <a:pPr marL="57150" marR="48260" lvl="0" indent="-635" algn="ctr" rtl="0">
              <a:lnSpc>
                <a:spcPct val="99600"/>
              </a:lnSpc>
              <a:spcBef>
                <a:spcPts val="0"/>
              </a:spcBef>
              <a:spcAft>
                <a:spcPts val="0"/>
              </a:spcAft>
              <a:buNone/>
            </a:pPr>
            <a:endParaRPr lang="en-US" sz="1800" b="1">
              <a:solidFill>
                <a:schemeClr val="dk1"/>
              </a:solidFill>
              <a:latin typeface="Calibri"/>
              <a:ea typeface="Calibri"/>
              <a:cs typeface="Calibri"/>
              <a:sym typeface="Calibri"/>
            </a:endParaRPr>
          </a:p>
        </p:txBody>
      </p:sp>
      <p:sp>
        <p:nvSpPr>
          <p:cNvPr id="8" name="Google Shape;300;p15">
            <a:extLst>
              <a:ext uri="{FF2B5EF4-FFF2-40B4-BE49-F238E27FC236}">
                <a16:creationId xmlns:a16="http://schemas.microsoft.com/office/drawing/2014/main" id="{733DDC9E-22E8-EA67-0B68-C3056F0D0AAD}"/>
              </a:ext>
            </a:extLst>
          </p:cNvPr>
          <p:cNvSpPr txBox="1">
            <a:spLocks noGrp="1"/>
          </p:cNvSpPr>
          <p:nvPr>
            <p:ph type="title"/>
          </p:nvPr>
        </p:nvSpPr>
        <p:spPr>
          <a:xfrm>
            <a:off x="458706" y="786900"/>
            <a:ext cx="87084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METHODOLOGY</a:t>
            </a:r>
            <a:endParaRPr sz="4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29"/>
        <p:cNvGrpSpPr/>
        <p:nvPr/>
      </p:nvGrpSpPr>
      <p:grpSpPr>
        <a:xfrm>
          <a:off x="0" y="0"/>
          <a:ext cx="0" cy="0"/>
          <a:chOff x="0" y="0"/>
          <a:chExt cx="0" cy="0"/>
        </a:xfrm>
      </p:grpSpPr>
      <p:grpSp>
        <p:nvGrpSpPr>
          <p:cNvPr id="330" name="Google Shape;330;p17"/>
          <p:cNvGrpSpPr/>
          <p:nvPr/>
        </p:nvGrpSpPr>
        <p:grpSpPr>
          <a:xfrm>
            <a:off x="0" y="6192687"/>
            <a:ext cx="12192000" cy="668655"/>
            <a:chOff x="0" y="6042212"/>
            <a:chExt cx="12192000" cy="668655"/>
          </a:xfrm>
        </p:grpSpPr>
        <p:sp>
          <p:nvSpPr>
            <p:cNvPr id="331" name="Google Shape;331;p17"/>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2" name="Google Shape;332;p17"/>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33" name="Google Shape;333;p17"/>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34" name="Google Shape;334;p17"/>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35" name="Google Shape;335;p17"/>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3" name="Google Shape;300;p15">
            <a:extLst>
              <a:ext uri="{FF2B5EF4-FFF2-40B4-BE49-F238E27FC236}">
                <a16:creationId xmlns:a16="http://schemas.microsoft.com/office/drawing/2014/main" id="{D69B7834-8CD2-7AF4-274A-A9E675886EE4}"/>
              </a:ext>
            </a:extLst>
          </p:cNvPr>
          <p:cNvSpPr txBox="1">
            <a:spLocks/>
          </p:cNvSpPr>
          <p:nvPr/>
        </p:nvSpPr>
        <p:spPr>
          <a:xfrm>
            <a:off x="458706" y="786900"/>
            <a:ext cx="5440649" cy="628500"/>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DATASET</a:t>
            </a:r>
            <a:r>
              <a:rPr lang="en-US" sz="4000" b="1">
                <a:solidFill>
                  <a:schemeClr val="dk1"/>
                </a:solidFill>
              </a:rPr>
              <a:t> </a:t>
            </a:r>
            <a:r>
              <a:rPr lang="en-US" sz="4000" b="1">
                <a:solidFill>
                  <a:schemeClr val="dk1"/>
                </a:solidFill>
                <a:latin typeface="Tahoma"/>
                <a:ea typeface="Tahoma"/>
                <a:cs typeface="Tahoma"/>
              </a:rPr>
              <a:t>OVERVIEW</a:t>
            </a:r>
            <a:endParaRPr lang="en-US" sz="4000" b="1">
              <a:solidFill>
                <a:schemeClr val="dk1"/>
              </a:solidFill>
              <a:latin typeface="Tahoma"/>
              <a:ea typeface="Tahoma"/>
              <a:cs typeface="Tahoma"/>
              <a:sym typeface="Tahoma"/>
            </a:endParaRPr>
          </a:p>
        </p:txBody>
      </p:sp>
      <p:sp>
        <p:nvSpPr>
          <p:cNvPr id="5" name="Google Shape;349;p18">
            <a:extLst>
              <a:ext uri="{FF2B5EF4-FFF2-40B4-BE49-F238E27FC236}">
                <a16:creationId xmlns:a16="http://schemas.microsoft.com/office/drawing/2014/main" id="{51B93B94-0A31-FC40-9C8C-56D4F7141E05}"/>
              </a:ext>
            </a:extLst>
          </p:cNvPr>
          <p:cNvSpPr txBox="1"/>
          <p:nvPr/>
        </p:nvSpPr>
        <p:spPr>
          <a:xfrm>
            <a:off x="679874" y="1415400"/>
            <a:ext cx="10832252" cy="2800767"/>
          </a:xfrm>
          <a:prstGeom prst="rect">
            <a:avLst/>
          </a:prstGeom>
          <a:solidFill>
            <a:srgbClr val="7030A0"/>
          </a:solidFill>
          <a:ln>
            <a:noFill/>
          </a:ln>
        </p:spPr>
        <p:txBody>
          <a:bodyPr spcFirstLastPara="1" wrap="square" lIns="0" tIns="0" rIns="0" bIns="0" anchor="t" anchorCtr="0">
            <a:spAutoFit/>
          </a:bodyPr>
          <a:lstStyle/>
          <a:p>
            <a:pPr>
              <a:buNone/>
            </a:pPr>
            <a:r>
              <a:rPr lang="en-US" b="1"/>
              <a:t>TCGA-LUAD (The Cancer Genome Atlas - Lung Adenocarcinoma)</a:t>
            </a:r>
            <a:r>
              <a:rPr lang="en-US"/>
              <a:t> is a dataset from </a:t>
            </a:r>
            <a:r>
              <a:rPr lang="en-US" i="1"/>
              <a:t>The Cancer Genome Atlas (TCGA)</a:t>
            </a:r>
            <a:r>
              <a:rPr lang="en-US"/>
              <a:t> project, focused on </a:t>
            </a:r>
            <a:r>
              <a:rPr lang="en-US" i="1"/>
              <a:t>Lung Adenocarcinoma (LUAD)</a:t>
            </a:r>
            <a:r>
              <a:rPr lang="en-US"/>
              <a:t>, one of the most common subtypes of non-small cell lung cancer (NSCLC).</a:t>
            </a:r>
          </a:p>
          <a:p>
            <a:pPr>
              <a:buNone/>
            </a:pPr>
            <a:r>
              <a:rPr lang="en-US" b="1"/>
              <a:t>Dataset Overview:</a:t>
            </a:r>
          </a:p>
          <a:p>
            <a:pPr>
              <a:buFont typeface="Arial" panose="020B0604020202020204" pitchFamily="34" charset="0"/>
              <a:buChar char="•"/>
            </a:pPr>
            <a:r>
              <a:rPr lang="en-US" b="1"/>
              <a:t>Type</a:t>
            </a:r>
            <a:r>
              <a:rPr lang="en-US"/>
              <a:t>: Genomic and clinical data</a:t>
            </a:r>
          </a:p>
          <a:p>
            <a:pPr>
              <a:buFont typeface="Arial" panose="020B0604020202020204" pitchFamily="34" charset="0"/>
              <a:buChar char="•"/>
            </a:pPr>
            <a:r>
              <a:rPr lang="en-US" b="1"/>
              <a:t>Samples</a:t>
            </a:r>
            <a:r>
              <a:rPr lang="en-US"/>
              <a:t>: Over 500 lung adenocarcinoma tumor samples.</a:t>
            </a:r>
          </a:p>
          <a:p>
            <a:pPr>
              <a:buFont typeface="Arial" panose="020B0604020202020204" pitchFamily="34" charset="0"/>
              <a:buChar char="•"/>
            </a:pPr>
            <a:r>
              <a:rPr lang="en-US" b="1"/>
              <a:t>Data Modalities</a:t>
            </a:r>
            <a:r>
              <a:rPr lang="en-US"/>
              <a:t>: </a:t>
            </a:r>
          </a:p>
          <a:p>
            <a:pPr marL="742950" lvl="1" indent="-285750">
              <a:buFont typeface="Arial" panose="020B0604020202020204" pitchFamily="34" charset="0"/>
              <a:buChar char="•"/>
            </a:pPr>
            <a:r>
              <a:rPr lang="en-US" b="1"/>
              <a:t>Genomic</a:t>
            </a:r>
            <a:r>
              <a:rPr lang="en-US"/>
              <a:t>: Whole-exome sequencing (WES), whole-genome sequencing (WGS)</a:t>
            </a:r>
          </a:p>
          <a:p>
            <a:pPr marL="742950" lvl="1" indent="-285750">
              <a:buFont typeface="Arial" panose="020B0604020202020204" pitchFamily="34" charset="0"/>
              <a:buChar char="•"/>
            </a:pPr>
            <a:r>
              <a:rPr lang="en-US" b="1"/>
              <a:t>Transcriptomic</a:t>
            </a:r>
            <a:r>
              <a:rPr lang="en-US"/>
              <a:t>: RNA sequencing (RNA-Seq)</a:t>
            </a:r>
          </a:p>
          <a:p>
            <a:pPr marL="742950" lvl="1" indent="-285750">
              <a:buFont typeface="Arial" panose="020B0604020202020204" pitchFamily="34" charset="0"/>
              <a:buChar char="•"/>
            </a:pPr>
            <a:r>
              <a:rPr lang="en-US" b="1"/>
              <a:t>Epigenomic</a:t>
            </a:r>
            <a:r>
              <a:rPr lang="en-US"/>
              <a:t>: DNA methylation profiles</a:t>
            </a:r>
          </a:p>
          <a:p>
            <a:pPr marL="742950" lvl="1" indent="-285750">
              <a:buFont typeface="Arial" panose="020B0604020202020204" pitchFamily="34" charset="0"/>
              <a:buChar char="•"/>
            </a:pPr>
            <a:r>
              <a:rPr lang="en-US" b="1"/>
              <a:t>Proteomic</a:t>
            </a:r>
            <a:r>
              <a:rPr lang="en-US"/>
              <a:t>: Reverse-phase protein arrays (RPPA)</a:t>
            </a:r>
          </a:p>
          <a:p>
            <a:pPr marL="742950" lvl="1" indent="-285750">
              <a:buFont typeface="Arial" panose="020B0604020202020204" pitchFamily="34" charset="0"/>
              <a:buChar char="•"/>
            </a:pPr>
            <a:r>
              <a:rPr lang="en-US" b="1"/>
              <a:t>Clinical Data</a:t>
            </a:r>
            <a:r>
              <a:rPr lang="en-US"/>
              <a:t>: Patient demographics, tumor stage, survival outcomes, and treatment responses</a:t>
            </a:r>
          </a:p>
          <a:p>
            <a:pPr marL="742950" lvl="1" indent="-285750">
              <a:buFont typeface="Arial" panose="020B0604020202020204" pitchFamily="34" charset="0"/>
              <a:buChar char="•"/>
            </a:pPr>
            <a:r>
              <a:rPr lang="en-US" b="1"/>
              <a:t>Pathology</a:t>
            </a:r>
            <a:r>
              <a:rPr lang="en-US"/>
              <a:t>: Histopathology images</a:t>
            </a:r>
          </a:p>
          <a:p>
            <a:pPr marL="742950" lvl="1" indent="-285750">
              <a:buFont typeface="Arial" panose="020B0604020202020204" pitchFamily="34" charset="0"/>
              <a:buChar char="•"/>
            </a:pPr>
            <a:r>
              <a:rPr lang="en-US" b="1"/>
              <a:t>Mutation Data</a:t>
            </a:r>
            <a:r>
              <a:rPr lang="en-US"/>
              <a:t>: Somatic mutations, copy number variations (CNVs), structural variants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29">
          <a:extLst>
            <a:ext uri="{FF2B5EF4-FFF2-40B4-BE49-F238E27FC236}">
              <a16:creationId xmlns:a16="http://schemas.microsoft.com/office/drawing/2014/main" id="{EB1F5120-29B4-6EDD-FF7E-1E80FD0E4E90}"/>
            </a:ext>
          </a:extLst>
        </p:cNvPr>
        <p:cNvGrpSpPr/>
        <p:nvPr/>
      </p:nvGrpSpPr>
      <p:grpSpPr>
        <a:xfrm>
          <a:off x="0" y="0"/>
          <a:ext cx="0" cy="0"/>
          <a:chOff x="0" y="0"/>
          <a:chExt cx="0" cy="0"/>
        </a:xfrm>
      </p:grpSpPr>
      <p:grpSp>
        <p:nvGrpSpPr>
          <p:cNvPr id="330" name="Google Shape;330;p17">
            <a:extLst>
              <a:ext uri="{FF2B5EF4-FFF2-40B4-BE49-F238E27FC236}">
                <a16:creationId xmlns:a16="http://schemas.microsoft.com/office/drawing/2014/main" id="{0DB390E6-2EED-E2E0-B8FD-9BD07F8CA99B}"/>
              </a:ext>
            </a:extLst>
          </p:cNvPr>
          <p:cNvGrpSpPr/>
          <p:nvPr/>
        </p:nvGrpSpPr>
        <p:grpSpPr>
          <a:xfrm>
            <a:off x="0" y="6192687"/>
            <a:ext cx="12192000" cy="668655"/>
            <a:chOff x="0" y="6042212"/>
            <a:chExt cx="12192000" cy="668655"/>
          </a:xfrm>
        </p:grpSpPr>
        <p:sp>
          <p:nvSpPr>
            <p:cNvPr id="331" name="Google Shape;331;p17">
              <a:extLst>
                <a:ext uri="{FF2B5EF4-FFF2-40B4-BE49-F238E27FC236}">
                  <a16:creationId xmlns:a16="http://schemas.microsoft.com/office/drawing/2014/main" id="{5294EAB8-9E47-2ECF-3087-66833D9DE747}"/>
                </a:ext>
              </a:extLst>
            </p:cNvPr>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2" name="Google Shape;332;p17">
              <a:extLst>
                <a:ext uri="{FF2B5EF4-FFF2-40B4-BE49-F238E27FC236}">
                  <a16:creationId xmlns:a16="http://schemas.microsoft.com/office/drawing/2014/main" id="{3EA42D46-03EC-2A3F-4A5D-C2901189AD46}"/>
                </a:ext>
              </a:extLst>
            </p:cNvPr>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33" name="Google Shape;333;p17">
            <a:extLst>
              <a:ext uri="{FF2B5EF4-FFF2-40B4-BE49-F238E27FC236}">
                <a16:creationId xmlns:a16="http://schemas.microsoft.com/office/drawing/2014/main" id="{289B9E5A-65DB-8DCD-54AE-C9B52C4BAAB0}"/>
              </a:ext>
            </a:extLst>
          </p:cNvPr>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34" name="Google Shape;334;p17">
            <a:extLst>
              <a:ext uri="{FF2B5EF4-FFF2-40B4-BE49-F238E27FC236}">
                <a16:creationId xmlns:a16="http://schemas.microsoft.com/office/drawing/2014/main" id="{9A9E9951-86C1-B6DE-C506-7D47787BF947}"/>
              </a:ext>
            </a:extLst>
          </p:cNvPr>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35" name="Google Shape;335;p17">
            <a:extLst>
              <a:ext uri="{FF2B5EF4-FFF2-40B4-BE49-F238E27FC236}">
                <a16:creationId xmlns:a16="http://schemas.microsoft.com/office/drawing/2014/main" id="{6DA8CF72-4AE9-2811-D6D7-39D31B93538E}"/>
              </a:ext>
            </a:extLst>
          </p:cNvPr>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3" name="Google Shape;300;p15">
            <a:extLst>
              <a:ext uri="{FF2B5EF4-FFF2-40B4-BE49-F238E27FC236}">
                <a16:creationId xmlns:a16="http://schemas.microsoft.com/office/drawing/2014/main" id="{6F10C968-67E4-5EA0-0FD3-B3914034488A}"/>
              </a:ext>
            </a:extLst>
          </p:cNvPr>
          <p:cNvSpPr txBox="1">
            <a:spLocks/>
          </p:cNvSpPr>
          <p:nvPr/>
        </p:nvSpPr>
        <p:spPr>
          <a:xfrm>
            <a:off x="208502" y="82710"/>
            <a:ext cx="5440649" cy="628500"/>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DATASET</a:t>
            </a:r>
            <a:r>
              <a:rPr lang="en-US" sz="4000" b="1">
                <a:solidFill>
                  <a:schemeClr val="dk1"/>
                </a:solidFill>
              </a:rPr>
              <a:t> </a:t>
            </a:r>
            <a:r>
              <a:rPr lang="en-US" sz="4000" b="1">
                <a:solidFill>
                  <a:schemeClr val="dk1"/>
                </a:solidFill>
                <a:latin typeface="Tahoma"/>
                <a:ea typeface="Tahoma"/>
                <a:cs typeface="Tahoma"/>
              </a:rPr>
              <a:t>OVERVIEW</a:t>
            </a:r>
            <a:endParaRPr lang="en-US" sz="4000" b="1">
              <a:solidFill>
                <a:schemeClr val="dk1"/>
              </a:solidFill>
              <a:latin typeface="Tahoma"/>
              <a:ea typeface="Tahoma"/>
              <a:cs typeface="Tahoma"/>
              <a:sym typeface="Tahoma"/>
            </a:endParaRPr>
          </a:p>
        </p:txBody>
      </p:sp>
      <p:pic>
        <p:nvPicPr>
          <p:cNvPr id="2050" name="Picture 2" descr="Output image">
            <a:extLst>
              <a:ext uri="{FF2B5EF4-FFF2-40B4-BE49-F238E27FC236}">
                <a16:creationId xmlns:a16="http://schemas.microsoft.com/office/drawing/2014/main" id="{B786FA3E-797E-7C9D-FF5F-8FBB6ABEA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036" y="644013"/>
            <a:ext cx="8798496" cy="556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557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29">
          <a:extLst>
            <a:ext uri="{FF2B5EF4-FFF2-40B4-BE49-F238E27FC236}">
              <a16:creationId xmlns:a16="http://schemas.microsoft.com/office/drawing/2014/main" id="{3EA768F8-B0B4-B2E8-4447-9AAA1392D188}"/>
            </a:ext>
          </a:extLst>
        </p:cNvPr>
        <p:cNvGrpSpPr/>
        <p:nvPr/>
      </p:nvGrpSpPr>
      <p:grpSpPr>
        <a:xfrm>
          <a:off x="0" y="0"/>
          <a:ext cx="0" cy="0"/>
          <a:chOff x="0" y="0"/>
          <a:chExt cx="0" cy="0"/>
        </a:xfrm>
      </p:grpSpPr>
      <p:grpSp>
        <p:nvGrpSpPr>
          <p:cNvPr id="330" name="Google Shape;330;p17">
            <a:extLst>
              <a:ext uri="{FF2B5EF4-FFF2-40B4-BE49-F238E27FC236}">
                <a16:creationId xmlns:a16="http://schemas.microsoft.com/office/drawing/2014/main" id="{0DA9395E-47C3-8201-4C8E-520E582795A9}"/>
              </a:ext>
            </a:extLst>
          </p:cNvPr>
          <p:cNvGrpSpPr/>
          <p:nvPr/>
        </p:nvGrpSpPr>
        <p:grpSpPr>
          <a:xfrm>
            <a:off x="0" y="6192687"/>
            <a:ext cx="12192000" cy="668655"/>
            <a:chOff x="0" y="6042212"/>
            <a:chExt cx="12192000" cy="668655"/>
          </a:xfrm>
        </p:grpSpPr>
        <p:sp>
          <p:nvSpPr>
            <p:cNvPr id="331" name="Google Shape;331;p17">
              <a:extLst>
                <a:ext uri="{FF2B5EF4-FFF2-40B4-BE49-F238E27FC236}">
                  <a16:creationId xmlns:a16="http://schemas.microsoft.com/office/drawing/2014/main" id="{6F795768-5880-DFD6-255D-00015B5A1A6D}"/>
                </a:ext>
              </a:extLst>
            </p:cNvPr>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2" name="Google Shape;332;p17">
              <a:extLst>
                <a:ext uri="{FF2B5EF4-FFF2-40B4-BE49-F238E27FC236}">
                  <a16:creationId xmlns:a16="http://schemas.microsoft.com/office/drawing/2014/main" id="{58D1B9E0-64F5-A424-D87B-0DD2FBFF5E3D}"/>
                </a:ext>
              </a:extLst>
            </p:cNvPr>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33" name="Google Shape;333;p17">
            <a:extLst>
              <a:ext uri="{FF2B5EF4-FFF2-40B4-BE49-F238E27FC236}">
                <a16:creationId xmlns:a16="http://schemas.microsoft.com/office/drawing/2014/main" id="{1C880379-665A-C788-7C68-CD60F6EA06F1}"/>
              </a:ext>
            </a:extLst>
          </p:cNvPr>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34" name="Google Shape;334;p17">
            <a:extLst>
              <a:ext uri="{FF2B5EF4-FFF2-40B4-BE49-F238E27FC236}">
                <a16:creationId xmlns:a16="http://schemas.microsoft.com/office/drawing/2014/main" id="{731FB432-65FF-8202-7972-40E5D3FFC422}"/>
              </a:ext>
            </a:extLst>
          </p:cNvPr>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35" name="Google Shape;335;p17">
            <a:extLst>
              <a:ext uri="{FF2B5EF4-FFF2-40B4-BE49-F238E27FC236}">
                <a16:creationId xmlns:a16="http://schemas.microsoft.com/office/drawing/2014/main" id="{E9DC346E-0577-F355-E1EA-B33B866F7631}"/>
              </a:ext>
            </a:extLst>
          </p:cNvPr>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3" name="Google Shape;300;p15">
            <a:extLst>
              <a:ext uri="{FF2B5EF4-FFF2-40B4-BE49-F238E27FC236}">
                <a16:creationId xmlns:a16="http://schemas.microsoft.com/office/drawing/2014/main" id="{CA647E68-5DBD-1764-2A1A-525DE99CB2F5}"/>
              </a:ext>
            </a:extLst>
          </p:cNvPr>
          <p:cNvSpPr txBox="1">
            <a:spLocks/>
          </p:cNvSpPr>
          <p:nvPr/>
        </p:nvSpPr>
        <p:spPr>
          <a:xfrm>
            <a:off x="208502" y="82710"/>
            <a:ext cx="5440649" cy="628500"/>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DATASET</a:t>
            </a:r>
            <a:r>
              <a:rPr lang="en-US" sz="4000" b="1">
                <a:solidFill>
                  <a:schemeClr val="dk1"/>
                </a:solidFill>
              </a:rPr>
              <a:t> </a:t>
            </a:r>
            <a:r>
              <a:rPr lang="en-US" sz="4000" b="1">
                <a:solidFill>
                  <a:schemeClr val="dk1"/>
                </a:solidFill>
                <a:latin typeface="Tahoma"/>
                <a:ea typeface="Tahoma"/>
                <a:cs typeface="Tahoma"/>
              </a:rPr>
              <a:t>OVERVIEW</a:t>
            </a:r>
            <a:endParaRPr lang="en-US" sz="4000" b="1">
              <a:solidFill>
                <a:schemeClr val="dk1"/>
              </a:solidFill>
              <a:latin typeface="Tahoma"/>
              <a:ea typeface="Tahoma"/>
              <a:cs typeface="Tahoma"/>
              <a:sym typeface="Tahoma"/>
            </a:endParaRPr>
          </a:p>
        </p:txBody>
      </p:sp>
      <p:pic>
        <p:nvPicPr>
          <p:cNvPr id="2050" name="Picture 2" descr="Output image">
            <a:extLst>
              <a:ext uri="{FF2B5EF4-FFF2-40B4-BE49-F238E27FC236}">
                <a16:creationId xmlns:a16="http://schemas.microsoft.com/office/drawing/2014/main" id="{B3D743B6-E348-3213-C139-B731DDCEF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534" y="1039367"/>
            <a:ext cx="7412250" cy="46923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Output image">
            <a:extLst>
              <a:ext uri="{FF2B5EF4-FFF2-40B4-BE49-F238E27FC236}">
                <a16:creationId xmlns:a16="http://schemas.microsoft.com/office/drawing/2014/main" id="{DD2B0454-0320-F36A-6272-286FA9CD0B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7484" y="711210"/>
            <a:ext cx="8973831" cy="5777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501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grpSp>
        <p:nvGrpSpPr>
          <p:cNvPr id="342" name="Google Shape;342;p18"/>
          <p:cNvGrpSpPr/>
          <p:nvPr/>
        </p:nvGrpSpPr>
        <p:grpSpPr>
          <a:xfrm>
            <a:off x="0" y="6192687"/>
            <a:ext cx="12192000" cy="668655"/>
            <a:chOff x="0" y="6042212"/>
            <a:chExt cx="12192000" cy="668655"/>
          </a:xfrm>
        </p:grpSpPr>
        <p:sp>
          <p:nvSpPr>
            <p:cNvPr id="343" name="Google Shape;343;p18"/>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4" name="Google Shape;344;p18"/>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45" name="Google Shape;345;p18"/>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46" name="Google Shape;346;p18"/>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47" name="Google Shape;347;p18"/>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2" name="Google Shape;300;p15">
            <a:extLst>
              <a:ext uri="{FF2B5EF4-FFF2-40B4-BE49-F238E27FC236}">
                <a16:creationId xmlns:a16="http://schemas.microsoft.com/office/drawing/2014/main" id="{AE9E74DF-7D32-8B27-4C83-143784AC618F}"/>
              </a:ext>
            </a:extLst>
          </p:cNvPr>
          <p:cNvSpPr txBox="1">
            <a:spLocks/>
          </p:cNvSpPr>
          <p:nvPr/>
        </p:nvSpPr>
        <p:spPr>
          <a:xfrm>
            <a:off x="0" y="0"/>
            <a:ext cx="5440649" cy="628500"/>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FEATURE SELECTION</a:t>
            </a:r>
            <a:endParaRPr lang="en-US" sz="4000" b="1">
              <a:solidFill>
                <a:schemeClr val="dk1"/>
              </a:solidFill>
              <a:latin typeface="Tahoma"/>
              <a:ea typeface="Tahoma"/>
              <a:cs typeface="Tahoma"/>
              <a:sym typeface="Tahoma"/>
            </a:endParaRPr>
          </a:p>
        </p:txBody>
      </p:sp>
      <p:sp>
        <p:nvSpPr>
          <p:cNvPr id="3" name="Google Shape;349;p18">
            <a:extLst>
              <a:ext uri="{FF2B5EF4-FFF2-40B4-BE49-F238E27FC236}">
                <a16:creationId xmlns:a16="http://schemas.microsoft.com/office/drawing/2014/main" id="{E22C8075-6C89-9269-49BB-8EAA68470B42}"/>
              </a:ext>
            </a:extLst>
          </p:cNvPr>
          <p:cNvSpPr txBox="1"/>
          <p:nvPr/>
        </p:nvSpPr>
        <p:spPr>
          <a:xfrm>
            <a:off x="866687" y="628500"/>
            <a:ext cx="10832252" cy="1508105"/>
          </a:xfrm>
          <a:prstGeom prst="rect">
            <a:avLst/>
          </a:prstGeom>
          <a:solidFill>
            <a:srgbClr val="7030A0"/>
          </a:solidFill>
          <a:ln>
            <a:noFill/>
          </a:ln>
        </p:spPr>
        <p:txBody>
          <a:bodyPr spcFirstLastPara="1" wrap="square" lIns="0" tIns="0" rIns="0" bIns="0" anchor="t" anchorCtr="0">
            <a:spAutoFit/>
          </a:bodyPr>
          <a:lstStyle/>
          <a:p>
            <a:pPr>
              <a:buNone/>
            </a:pPr>
            <a:r>
              <a:rPr lang="en-US"/>
              <a:t>The dataset originally contained over </a:t>
            </a:r>
            <a:r>
              <a:rPr lang="en-US" b="1"/>
              <a:t>2,800 features</a:t>
            </a:r>
            <a:r>
              <a:rPr lang="en-US"/>
              <a:t>, comprising a mix of </a:t>
            </a:r>
            <a:r>
              <a:rPr lang="en-US" b="1"/>
              <a:t>RNA-Seq (</a:t>
            </a:r>
            <a:r>
              <a:rPr lang="en-US" b="1" i="1" err="1"/>
              <a:t>rnaseq</a:t>
            </a:r>
            <a:r>
              <a:rPr lang="en-US" b="1"/>
              <a:t>)</a:t>
            </a:r>
            <a:r>
              <a:rPr lang="en-US"/>
              <a:t>, </a:t>
            </a:r>
            <a:r>
              <a:rPr lang="en-US" b="1"/>
              <a:t>mutation (</a:t>
            </a:r>
            <a:r>
              <a:rPr lang="en-US" b="1" i="1"/>
              <a:t>mut</a:t>
            </a:r>
            <a:r>
              <a:rPr lang="en-US" b="1"/>
              <a:t>)</a:t>
            </a:r>
            <a:r>
              <a:rPr lang="en-US"/>
              <a:t>, and </a:t>
            </a:r>
            <a:r>
              <a:rPr lang="en-US" b="1"/>
              <a:t>copy number variation (</a:t>
            </a:r>
            <a:r>
              <a:rPr lang="en-US" b="1" i="1" err="1"/>
              <a:t>cnv</a:t>
            </a:r>
            <a:r>
              <a:rPr lang="en-US" b="1"/>
              <a:t>)</a:t>
            </a:r>
            <a:r>
              <a:rPr lang="en-US"/>
              <a:t> data. Given the high dimensionality, we implemented a feature selection strategy to enhance interpretability and reduce redundancy.</a:t>
            </a:r>
          </a:p>
          <a:p>
            <a:pPr>
              <a:buNone/>
            </a:pPr>
            <a:endParaRPr lang="en-US"/>
          </a:p>
          <a:p>
            <a:pPr>
              <a:buNone/>
            </a:pPr>
            <a:r>
              <a:rPr lang="en-US"/>
              <a:t>To incorporate </a:t>
            </a:r>
            <a:r>
              <a:rPr lang="en-US" b="1"/>
              <a:t>biological and clinical relevance</a:t>
            </a:r>
            <a:r>
              <a:rPr lang="en-US"/>
              <a:t>, we leveraged the </a:t>
            </a:r>
            <a:r>
              <a:rPr lang="en-US" b="1"/>
              <a:t>Human Protein Atlas</a:t>
            </a:r>
            <a:r>
              <a:rPr lang="en-US"/>
              <a:t>, which provides a curated list of proteins known to be </a:t>
            </a:r>
            <a:r>
              <a:rPr lang="en-US" b="1"/>
              <a:t>prognostic in cancer</a:t>
            </a:r>
            <a:r>
              <a:rPr lang="en-US"/>
              <a:t>. Using this resource, we applied a </a:t>
            </a:r>
            <a:r>
              <a:rPr lang="en-US" b="1"/>
              <a:t>clinical knowledge-based feature selection</a:t>
            </a:r>
            <a:r>
              <a:rPr lang="en-US"/>
              <a:t> approach, prioritizing genes with established associations to cancer progression and outcomes.</a:t>
            </a:r>
          </a:p>
        </p:txBody>
      </p:sp>
      <p:pic>
        <p:nvPicPr>
          <p:cNvPr id="9" name="Picture 8">
            <a:extLst>
              <a:ext uri="{FF2B5EF4-FFF2-40B4-BE49-F238E27FC236}">
                <a16:creationId xmlns:a16="http://schemas.microsoft.com/office/drawing/2014/main" id="{5448B040-6306-CE31-CE44-A4A80C21B8B8}"/>
              </a:ext>
            </a:extLst>
          </p:cNvPr>
          <p:cNvPicPr>
            <a:picLocks noChangeAspect="1"/>
          </p:cNvPicPr>
          <p:nvPr/>
        </p:nvPicPr>
        <p:blipFill>
          <a:blip r:embed="rId4"/>
          <a:srcRect r="-2777" b="42969"/>
          <a:stretch/>
        </p:blipFill>
        <p:spPr>
          <a:xfrm>
            <a:off x="866687" y="2136605"/>
            <a:ext cx="9753722" cy="391122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40">
          <a:extLst>
            <a:ext uri="{FF2B5EF4-FFF2-40B4-BE49-F238E27FC236}">
              <a16:creationId xmlns:a16="http://schemas.microsoft.com/office/drawing/2014/main" id="{48B84073-0D88-13D9-5FAF-642BE208388F}"/>
            </a:ext>
          </a:extLst>
        </p:cNvPr>
        <p:cNvGrpSpPr/>
        <p:nvPr/>
      </p:nvGrpSpPr>
      <p:grpSpPr>
        <a:xfrm>
          <a:off x="0" y="0"/>
          <a:ext cx="0" cy="0"/>
          <a:chOff x="0" y="0"/>
          <a:chExt cx="0" cy="0"/>
        </a:xfrm>
      </p:grpSpPr>
      <p:grpSp>
        <p:nvGrpSpPr>
          <p:cNvPr id="342" name="Google Shape;342;p18">
            <a:extLst>
              <a:ext uri="{FF2B5EF4-FFF2-40B4-BE49-F238E27FC236}">
                <a16:creationId xmlns:a16="http://schemas.microsoft.com/office/drawing/2014/main" id="{4AFD561C-CF42-4CAB-4722-2BB0C2E28B69}"/>
              </a:ext>
            </a:extLst>
          </p:cNvPr>
          <p:cNvGrpSpPr/>
          <p:nvPr/>
        </p:nvGrpSpPr>
        <p:grpSpPr>
          <a:xfrm>
            <a:off x="0" y="6192687"/>
            <a:ext cx="12192000" cy="668655"/>
            <a:chOff x="0" y="6042212"/>
            <a:chExt cx="12192000" cy="668655"/>
          </a:xfrm>
        </p:grpSpPr>
        <p:sp>
          <p:nvSpPr>
            <p:cNvPr id="343" name="Google Shape;343;p18">
              <a:extLst>
                <a:ext uri="{FF2B5EF4-FFF2-40B4-BE49-F238E27FC236}">
                  <a16:creationId xmlns:a16="http://schemas.microsoft.com/office/drawing/2014/main" id="{D7017D90-A941-A18A-6C07-ABB5EEF9C288}"/>
                </a:ext>
              </a:extLst>
            </p:cNvPr>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4" name="Google Shape;344;p18">
              <a:extLst>
                <a:ext uri="{FF2B5EF4-FFF2-40B4-BE49-F238E27FC236}">
                  <a16:creationId xmlns:a16="http://schemas.microsoft.com/office/drawing/2014/main" id="{FA4162F7-241F-BFAC-9711-46BBF63C22B7}"/>
                </a:ext>
              </a:extLst>
            </p:cNvPr>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45" name="Google Shape;345;p18">
            <a:extLst>
              <a:ext uri="{FF2B5EF4-FFF2-40B4-BE49-F238E27FC236}">
                <a16:creationId xmlns:a16="http://schemas.microsoft.com/office/drawing/2014/main" id="{5BC2FD57-F2F3-120F-33E3-891CC9B87EEE}"/>
              </a:ext>
            </a:extLst>
          </p:cNvPr>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46" name="Google Shape;346;p18">
            <a:extLst>
              <a:ext uri="{FF2B5EF4-FFF2-40B4-BE49-F238E27FC236}">
                <a16:creationId xmlns:a16="http://schemas.microsoft.com/office/drawing/2014/main" id="{8561D72F-6E4B-A981-1A7F-11F7461A7C7E}"/>
              </a:ext>
            </a:extLst>
          </p:cNvPr>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47" name="Google Shape;347;p18">
            <a:extLst>
              <a:ext uri="{FF2B5EF4-FFF2-40B4-BE49-F238E27FC236}">
                <a16:creationId xmlns:a16="http://schemas.microsoft.com/office/drawing/2014/main" id="{F85A42B7-8679-EB83-68C5-295DCB85C2B3}"/>
              </a:ext>
            </a:extLst>
          </p:cNvPr>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2" name="Google Shape;300;p15">
            <a:extLst>
              <a:ext uri="{FF2B5EF4-FFF2-40B4-BE49-F238E27FC236}">
                <a16:creationId xmlns:a16="http://schemas.microsoft.com/office/drawing/2014/main" id="{F4CBB410-B385-B3A1-9E65-92D0CACDDB7B}"/>
              </a:ext>
            </a:extLst>
          </p:cNvPr>
          <p:cNvSpPr txBox="1">
            <a:spLocks/>
          </p:cNvSpPr>
          <p:nvPr/>
        </p:nvSpPr>
        <p:spPr>
          <a:xfrm>
            <a:off x="458706" y="786900"/>
            <a:ext cx="5440649" cy="628500"/>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FEATURE SELECTION</a:t>
            </a:r>
            <a:endParaRPr lang="en-US" sz="4000" b="1">
              <a:solidFill>
                <a:schemeClr val="dk1"/>
              </a:solidFill>
              <a:latin typeface="Tahoma"/>
              <a:ea typeface="Tahoma"/>
              <a:cs typeface="Tahoma"/>
              <a:sym typeface="Tahoma"/>
            </a:endParaRPr>
          </a:p>
        </p:txBody>
      </p:sp>
      <p:sp>
        <p:nvSpPr>
          <p:cNvPr id="3" name="Google Shape;349;p18">
            <a:extLst>
              <a:ext uri="{FF2B5EF4-FFF2-40B4-BE49-F238E27FC236}">
                <a16:creationId xmlns:a16="http://schemas.microsoft.com/office/drawing/2014/main" id="{B48CE41A-9A03-0B0A-8299-8CB52F9BFDF0}"/>
              </a:ext>
            </a:extLst>
          </p:cNvPr>
          <p:cNvSpPr txBox="1"/>
          <p:nvPr/>
        </p:nvSpPr>
        <p:spPr>
          <a:xfrm>
            <a:off x="679874" y="1415400"/>
            <a:ext cx="10832252" cy="1292662"/>
          </a:xfrm>
          <a:prstGeom prst="rect">
            <a:avLst/>
          </a:prstGeom>
          <a:solidFill>
            <a:srgbClr val="7030A0"/>
          </a:solidFill>
          <a:ln>
            <a:noFill/>
          </a:ln>
        </p:spPr>
        <p:txBody>
          <a:bodyPr spcFirstLastPara="1" wrap="square" lIns="0" tIns="0" rIns="0" bIns="0" anchor="t" anchorCtr="0">
            <a:spAutoFit/>
          </a:bodyPr>
          <a:lstStyle/>
          <a:p>
            <a:pPr>
              <a:buNone/>
            </a:pPr>
            <a:r>
              <a:rPr lang="en-US"/>
              <a:t>However, after selection, the dataset still exhibited </a:t>
            </a:r>
            <a:r>
              <a:rPr lang="en-US" b="1"/>
              <a:t>high feature correlation</a:t>
            </a:r>
            <a:r>
              <a:rPr lang="en-US"/>
              <a:t>, mainly due to:</a:t>
            </a:r>
          </a:p>
          <a:p>
            <a:pPr>
              <a:buFont typeface="+mj-lt"/>
              <a:buAutoNum type="arabicPeriod"/>
            </a:pPr>
            <a:r>
              <a:rPr lang="en-US" b="1"/>
              <a:t>Strong similarities in gene expression values</a:t>
            </a:r>
            <a:r>
              <a:rPr lang="en-US"/>
              <a:t>, where certain genes show highly correlated expression patterns.</a:t>
            </a:r>
          </a:p>
          <a:p>
            <a:pPr>
              <a:buFont typeface="+mj-lt"/>
              <a:buAutoNum type="arabicPeriod"/>
            </a:pPr>
            <a:r>
              <a:rPr lang="en-US" b="1"/>
              <a:t>Variability in scale across different feature types</a:t>
            </a:r>
            <a:r>
              <a:rPr lang="en-US"/>
              <a:t>, as mutation, copy number, and RNA expression data are measured in different units.</a:t>
            </a:r>
          </a:p>
          <a:p>
            <a:r>
              <a:rPr lang="en-US"/>
              <a:t>To mitigate these issues, we applied </a:t>
            </a:r>
            <a:r>
              <a:rPr lang="en-US" b="1"/>
              <a:t>standard scaling</a:t>
            </a:r>
            <a:r>
              <a:rPr lang="en-US"/>
              <a:t> to normalize the feature distributions, ensuring comparability across different data types.</a:t>
            </a:r>
          </a:p>
        </p:txBody>
      </p:sp>
      <p:pic>
        <p:nvPicPr>
          <p:cNvPr id="5" name="Picture 4">
            <a:extLst>
              <a:ext uri="{FF2B5EF4-FFF2-40B4-BE49-F238E27FC236}">
                <a16:creationId xmlns:a16="http://schemas.microsoft.com/office/drawing/2014/main" id="{E414192B-5096-E46A-7541-E2911E85ECC4}"/>
              </a:ext>
            </a:extLst>
          </p:cNvPr>
          <p:cNvPicPr>
            <a:picLocks noChangeAspect="1"/>
          </p:cNvPicPr>
          <p:nvPr/>
        </p:nvPicPr>
        <p:blipFill>
          <a:blip r:embed="rId4"/>
          <a:stretch>
            <a:fillRect/>
          </a:stretch>
        </p:blipFill>
        <p:spPr>
          <a:xfrm>
            <a:off x="679874" y="2708062"/>
            <a:ext cx="9507277" cy="2886478"/>
          </a:xfrm>
          <a:prstGeom prst="rect">
            <a:avLst/>
          </a:prstGeom>
        </p:spPr>
      </p:pic>
    </p:spTree>
    <p:extLst>
      <p:ext uri="{BB962C8B-B14F-4D97-AF65-F5344CB8AC3E}">
        <p14:creationId xmlns:p14="http://schemas.microsoft.com/office/powerpoint/2010/main" val="2868612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40">
          <a:extLst>
            <a:ext uri="{FF2B5EF4-FFF2-40B4-BE49-F238E27FC236}">
              <a16:creationId xmlns:a16="http://schemas.microsoft.com/office/drawing/2014/main" id="{64FDAAFC-E34D-FA02-6DA3-1A27FA261AAF}"/>
            </a:ext>
          </a:extLst>
        </p:cNvPr>
        <p:cNvGrpSpPr/>
        <p:nvPr/>
      </p:nvGrpSpPr>
      <p:grpSpPr>
        <a:xfrm>
          <a:off x="0" y="0"/>
          <a:ext cx="0" cy="0"/>
          <a:chOff x="0" y="0"/>
          <a:chExt cx="0" cy="0"/>
        </a:xfrm>
      </p:grpSpPr>
      <p:grpSp>
        <p:nvGrpSpPr>
          <p:cNvPr id="342" name="Google Shape;342;p18">
            <a:extLst>
              <a:ext uri="{FF2B5EF4-FFF2-40B4-BE49-F238E27FC236}">
                <a16:creationId xmlns:a16="http://schemas.microsoft.com/office/drawing/2014/main" id="{F93EFE83-A8AE-1DA2-CE4F-43A599075862}"/>
              </a:ext>
            </a:extLst>
          </p:cNvPr>
          <p:cNvGrpSpPr/>
          <p:nvPr/>
        </p:nvGrpSpPr>
        <p:grpSpPr>
          <a:xfrm>
            <a:off x="0" y="6192687"/>
            <a:ext cx="12192000" cy="668655"/>
            <a:chOff x="0" y="6042212"/>
            <a:chExt cx="12192000" cy="668655"/>
          </a:xfrm>
        </p:grpSpPr>
        <p:sp>
          <p:nvSpPr>
            <p:cNvPr id="343" name="Google Shape;343;p18">
              <a:extLst>
                <a:ext uri="{FF2B5EF4-FFF2-40B4-BE49-F238E27FC236}">
                  <a16:creationId xmlns:a16="http://schemas.microsoft.com/office/drawing/2014/main" id="{99D554EB-F46E-2D45-A040-AED982B56903}"/>
                </a:ext>
              </a:extLst>
            </p:cNvPr>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4" name="Google Shape;344;p18">
              <a:extLst>
                <a:ext uri="{FF2B5EF4-FFF2-40B4-BE49-F238E27FC236}">
                  <a16:creationId xmlns:a16="http://schemas.microsoft.com/office/drawing/2014/main" id="{A05D344C-40C1-1ABD-84B7-12C2F185EA47}"/>
                </a:ext>
              </a:extLst>
            </p:cNvPr>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45" name="Google Shape;345;p18">
            <a:extLst>
              <a:ext uri="{FF2B5EF4-FFF2-40B4-BE49-F238E27FC236}">
                <a16:creationId xmlns:a16="http://schemas.microsoft.com/office/drawing/2014/main" id="{5A45FFC5-7389-E1CF-D1A5-EAC24A43B09B}"/>
              </a:ext>
            </a:extLst>
          </p:cNvPr>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46" name="Google Shape;346;p18">
            <a:extLst>
              <a:ext uri="{FF2B5EF4-FFF2-40B4-BE49-F238E27FC236}">
                <a16:creationId xmlns:a16="http://schemas.microsoft.com/office/drawing/2014/main" id="{3D88EDA2-2113-6407-AA87-912594161A32}"/>
              </a:ext>
            </a:extLst>
          </p:cNvPr>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47" name="Google Shape;347;p18">
            <a:extLst>
              <a:ext uri="{FF2B5EF4-FFF2-40B4-BE49-F238E27FC236}">
                <a16:creationId xmlns:a16="http://schemas.microsoft.com/office/drawing/2014/main" id="{1A581F4F-A1A6-0859-76CD-69F1D1A6ACB0}"/>
              </a:ext>
            </a:extLst>
          </p:cNvPr>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2" name="Google Shape;300;p15">
            <a:extLst>
              <a:ext uri="{FF2B5EF4-FFF2-40B4-BE49-F238E27FC236}">
                <a16:creationId xmlns:a16="http://schemas.microsoft.com/office/drawing/2014/main" id="{1966614B-2E72-5CEF-A7CC-FB1E5AF50B08}"/>
              </a:ext>
            </a:extLst>
          </p:cNvPr>
          <p:cNvSpPr txBox="1">
            <a:spLocks/>
          </p:cNvSpPr>
          <p:nvPr/>
        </p:nvSpPr>
        <p:spPr>
          <a:xfrm>
            <a:off x="458706" y="786900"/>
            <a:ext cx="6817165" cy="628377"/>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M</a:t>
            </a:r>
            <a:r>
              <a:rPr lang="en-US" sz="4000" b="1">
                <a:solidFill>
                  <a:schemeClr val="dk1"/>
                </a:solidFill>
                <a:latin typeface="Tahoma"/>
                <a:ea typeface="Tahoma"/>
                <a:cs typeface="Tahoma"/>
                <a:sym typeface="Tahoma"/>
              </a:rPr>
              <a:t>ODEL ARCHITECTURES</a:t>
            </a:r>
            <a:endParaRPr lang="en-US" sz="4000" b="1">
              <a:solidFill>
                <a:schemeClr val="dk1"/>
              </a:solidFill>
              <a:latin typeface="Tahoma"/>
              <a:ea typeface="Tahoma"/>
              <a:cs typeface="Tahoma"/>
            </a:endParaRPr>
          </a:p>
        </p:txBody>
      </p:sp>
      <p:sp>
        <p:nvSpPr>
          <p:cNvPr id="3" name="Google Shape;349;p18">
            <a:extLst>
              <a:ext uri="{FF2B5EF4-FFF2-40B4-BE49-F238E27FC236}">
                <a16:creationId xmlns:a16="http://schemas.microsoft.com/office/drawing/2014/main" id="{3FE3667A-8B0E-0491-8C5E-99841A16C524}"/>
              </a:ext>
            </a:extLst>
          </p:cNvPr>
          <p:cNvSpPr txBox="1"/>
          <p:nvPr/>
        </p:nvSpPr>
        <p:spPr>
          <a:xfrm>
            <a:off x="679874" y="1415400"/>
            <a:ext cx="10832252" cy="1938992"/>
          </a:xfrm>
          <a:prstGeom prst="rect">
            <a:avLst/>
          </a:prstGeom>
          <a:solidFill>
            <a:srgbClr val="7030A0"/>
          </a:solidFill>
          <a:ln>
            <a:noFill/>
          </a:ln>
        </p:spPr>
        <p:txBody>
          <a:bodyPr spcFirstLastPara="1" wrap="square" lIns="0" tIns="0" rIns="0" bIns="0" anchor="t" anchorCtr="0">
            <a:spAutoFit/>
          </a:bodyPr>
          <a:lstStyle/>
          <a:p>
            <a:pPr>
              <a:buNone/>
            </a:pPr>
            <a:r>
              <a:rPr lang="en-US" b="1"/>
              <a:t>L1-Penalized Cox Proportional Hazards Model (Lasso-Cox)</a:t>
            </a:r>
            <a:br>
              <a:rPr lang="en-US" b="1"/>
            </a:br>
            <a:endParaRPr lang="en-US" b="1"/>
          </a:p>
          <a:p>
            <a:pPr>
              <a:buNone/>
            </a:pPr>
            <a:r>
              <a:rPr lang="en-US"/>
              <a:t>The </a:t>
            </a:r>
            <a:r>
              <a:rPr lang="en-US" b="1"/>
              <a:t>L1-penalized Cox model</a:t>
            </a:r>
            <a:r>
              <a:rPr lang="en-US"/>
              <a:t>, also known as the </a:t>
            </a:r>
            <a:r>
              <a:rPr lang="en-US" b="1"/>
              <a:t>Lasso-Cox model</a:t>
            </a:r>
            <a:r>
              <a:rPr lang="en-US"/>
              <a:t>, introduces an </a:t>
            </a:r>
            <a:r>
              <a:rPr lang="en-US" b="1"/>
              <a:t>L1 regularization term</a:t>
            </a:r>
            <a:r>
              <a:rPr lang="en-US"/>
              <a:t> into the classical </a:t>
            </a:r>
            <a:r>
              <a:rPr lang="en-US" b="1"/>
              <a:t>Cox Proportional Hazards (</a:t>
            </a:r>
            <a:r>
              <a:rPr lang="en-US" b="1" err="1"/>
              <a:t>CoxPH</a:t>
            </a:r>
            <a:r>
              <a:rPr lang="en-US" b="1"/>
              <a:t>) model</a:t>
            </a:r>
            <a:r>
              <a:rPr lang="en-US"/>
              <a:t>. This approach is useful when dealing with high-dimensional datasets where variable selection and model sparsity are desirable.</a:t>
            </a:r>
            <a:br>
              <a:rPr lang="en-US"/>
            </a:br>
            <a:br>
              <a:rPr lang="en-US"/>
            </a:br>
            <a:r>
              <a:rPr lang="en-US"/>
              <a:t>For the </a:t>
            </a:r>
            <a:r>
              <a:rPr lang="en-US" b="1"/>
              <a:t>L1-penalized Cox model</a:t>
            </a:r>
            <a:r>
              <a:rPr lang="en-US"/>
              <a:t>, we introduce an </a:t>
            </a:r>
            <a:r>
              <a:rPr lang="en-US" b="1"/>
              <a:t>L1 penalty</a:t>
            </a:r>
            <a:r>
              <a:rPr lang="en-US"/>
              <a:t> (Lasso penalty) on the regression coefficients:</a:t>
            </a:r>
            <a:br>
              <a:rPr lang="en-US"/>
            </a:br>
            <a:endParaRPr lang="en-US"/>
          </a:p>
          <a:p>
            <a:r>
              <a:rPr lang="en-US"/>
              <a:t>The </a:t>
            </a:r>
            <a:r>
              <a:rPr lang="en-US" b="1"/>
              <a:t>L1 penalty</a:t>
            </a:r>
            <a:r>
              <a:rPr lang="en-US"/>
              <a:t> forces some coefficients to be exactly zero, effectively performing </a:t>
            </a:r>
            <a:r>
              <a:rPr lang="en-US" b="1"/>
              <a:t>variable selection</a:t>
            </a:r>
            <a:r>
              <a:rPr lang="en-US"/>
              <a:t>.</a:t>
            </a:r>
          </a:p>
        </p:txBody>
      </p:sp>
    </p:spTree>
    <p:extLst>
      <p:ext uri="{BB962C8B-B14F-4D97-AF65-F5344CB8AC3E}">
        <p14:creationId xmlns:p14="http://schemas.microsoft.com/office/powerpoint/2010/main" val="335469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40">
          <a:extLst>
            <a:ext uri="{FF2B5EF4-FFF2-40B4-BE49-F238E27FC236}">
              <a16:creationId xmlns:a16="http://schemas.microsoft.com/office/drawing/2014/main" id="{475CF143-AFA0-9F6E-2891-808A66BCA402}"/>
            </a:ext>
          </a:extLst>
        </p:cNvPr>
        <p:cNvGrpSpPr/>
        <p:nvPr/>
      </p:nvGrpSpPr>
      <p:grpSpPr>
        <a:xfrm>
          <a:off x="0" y="0"/>
          <a:ext cx="0" cy="0"/>
          <a:chOff x="0" y="0"/>
          <a:chExt cx="0" cy="0"/>
        </a:xfrm>
      </p:grpSpPr>
      <p:grpSp>
        <p:nvGrpSpPr>
          <p:cNvPr id="342" name="Google Shape;342;p18">
            <a:extLst>
              <a:ext uri="{FF2B5EF4-FFF2-40B4-BE49-F238E27FC236}">
                <a16:creationId xmlns:a16="http://schemas.microsoft.com/office/drawing/2014/main" id="{D97C2CCE-2FD1-CE92-75DC-5C794B7B0C6E}"/>
              </a:ext>
            </a:extLst>
          </p:cNvPr>
          <p:cNvGrpSpPr/>
          <p:nvPr/>
        </p:nvGrpSpPr>
        <p:grpSpPr>
          <a:xfrm>
            <a:off x="0" y="6192687"/>
            <a:ext cx="12192000" cy="668655"/>
            <a:chOff x="0" y="6042212"/>
            <a:chExt cx="12192000" cy="668655"/>
          </a:xfrm>
        </p:grpSpPr>
        <p:sp>
          <p:nvSpPr>
            <p:cNvPr id="343" name="Google Shape;343;p18">
              <a:extLst>
                <a:ext uri="{FF2B5EF4-FFF2-40B4-BE49-F238E27FC236}">
                  <a16:creationId xmlns:a16="http://schemas.microsoft.com/office/drawing/2014/main" id="{70A1B51A-43E7-8259-E1D5-47D6A9090AE4}"/>
                </a:ext>
              </a:extLst>
            </p:cNvPr>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4" name="Google Shape;344;p18">
              <a:extLst>
                <a:ext uri="{FF2B5EF4-FFF2-40B4-BE49-F238E27FC236}">
                  <a16:creationId xmlns:a16="http://schemas.microsoft.com/office/drawing/2014/main" id="{247916AE-2998-FE6D-1F0F-8F5A7B94CD95}"/>
                </a:ext>
              </a:extLst>
            </p:cNvPr>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45" name="Google Shape;345;p18">
            <a:extLst>
              <a:ext uri="{FF2B5EF4-FFF2-40B4-BE49-F238E27FC236}">
                <a16:creationId xmlns:a16="http://schemas.microsoft.com/office/drawing/2014/main" id="{1120A3EE-6BB1-3D62-20CD-AE299FD1CF14}"/>
              </a:ext>
            </a:extLst>
          </p:cNvPr>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46" name="Google Shape;346;p18">
            <a:extLst>
              <a:ext uri="{FF2B5EF4-FFF2-40B4-BE49-F238E27FC236}">
                <a16:creationId xmlns:a16="http://schemas.microsoft.com/office/drawing/2014/main" id="{6B8E5477-BB52-AB0E-AC5B-2C435CF66068}"/>
              </a:ext>
            </a:extLst>
          </p:cNvPr>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47" name="Google Shape;347;p18">
            <a:extLst>
              <a:ext uri="{FF2B5EF4-FFF2-40B4-BE49-F238E27FC236}">
                <a16:creationId xmlns:a16="http://schemas.microsoft.com/office/drawing/2014/main" id="{40AAD214-623B-1D8D-9806-8D387B8180F7}"/>
              </a:ext>
            </a:extLst>
          </p:cNvPr>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2" name="Google Shape;300;p15">
            <a:extLst>
              <a:ext uri="{FF2B5EF4-FFF2-40B4-BE49-F238E27FC236}">
                <a16:creationId xmlns:a16="http://schemas.microsoft.com/office/drawing/2014/main" id="{5F2ACA96-D5DF-5DF1-37CE-DDE967D45B6D}"/>
              </a:ext>
            </a:extLst>
          </p:cNvPr>
          <p:cNvSpPr txBox="1">
            <a:spLocks/>
          </p:cNvSpPr>
          <p:nvPr/>
        </p:nvSpPr>
        <p:spPr>
          <a:xfrm>
            <a:off x="458706" y="786900"/>
            <a:ext cx="6817165" cy="628377"/>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TRAINING PROCESS</a:t>
            </a:r>
          </a:p>
        </p:txBody>
      </p:sp>
      <p:sp>
        <p:nvSpPr>
          <p:cNvPr id="3" name="Google Shape;349;p18">
            <a:extLst>
              <a:ext uri="{FF2B5EF4-FFF2-40B4-BE49-F238E27FC236}">
                <a16:creationId xmlns:a16="http://schemas.microsoft.com/office/drawing/2014/main" id="{4C25AA20-1114-39B6-F71C-601EDE227AF4}"/>
              </a:ext>
            </a:extLst>
          </p:cNvPr>
          <p:cNvSpPr txBox="1"/>
          <p:nvPr/>
        </p:nvSpPr>
        <p:spPr>
          <a:xfrm>
            <a:off x="679874" y="1415400"/>
            <a:ext cx="10832252" cy="2585323"/>
          </a:xfrm>
          <a:prstGeom prst="rect">
            <a:avLst/>
          </a:prstGeom>
          <a:solidFill>
            <a:srgbClr val="7030A0"/>
          </a:solidFill>
          <a:ln>
            <a:noFill/>
          </a:ln>
        </p:spPr>
        <p:txBody>
          <a:bodyPr spcFirstLastPara="1" wrap="square" lIns="0" tIns="0" rIns="0" bIns="0" anchor="t" anchorCtr="0">
            <a:spAutoFit/>
          </a:bodyPr>
          <a:lstStyle/>
          <a:p>
            <a:pPr>
              <a:buNone/>
            </a:pPr>
            <a:r>
              <a:rPr lang="en-US" b="1"/>
              <a:t>Training Process</a:t>
            </a:r>
            <a:br>
              <a:rPr lang="en-US" b="1"/>
            </a:br>
            <a:endParaRPr lang="en-US" b="1"/>
          </a:p>
          <a:p>
            <a:pPr>
              <a:buNone/>
            </a:pPr>
            <a:r>
              <a:rPr lang="en-US"/>
              <a:t>All models were trained with </a:t>
            </a:r>
            <a:r>
              <a:rPr lang="en-US" b="1"/>
              <a:t>hyperparameter tuning (HP tuning)</a:t>
            </a:r>
            <a:r>
              <a:rPr lang="en-US"/>
              <a:t> to optimize performance. Given that the models have </a:t>
            </a:r>
            <a:r>
              <a:rPr lang="en-US" b="1"/>
              <a:t>widely differing interpretations, objectives, and theoretical foundations</a:t>
            </a:r>
            <a:r>
              <a:rPr lang="en-US"/>
              <a:t>, the training process was tailored to each model based on its unique characteristics and literature guidelines.</a:t>
            </a:r>
            <a:br>
              <a:rPr lang="en-US"/>
            </a:br>
            <a:endParaRPr lang="en-US"/>
          </a:p>
          <a:p>
            <a:pPr>
              <a:buNone/>
            </a:pPr>
            <a:r>
              <a:rPr lang="en-US"/>
              <a:t>However, the </a:t>
            </a:r>
            <a:r>
              <a:rPr lang="en-US" b="1"/>
              <a:t>primary evaluation metric</a:t>
            </a:r>
            <a:r>
              <a:rPr lang="en-US"/>
              <a:t> was the </a:t>
            </a:r>
            <a:r>
              <a:rPr lang="en-US" b="1"/>
              <a:t>Concordance Index (C-index)</a:t>
            </a:r>
            <a:r>
              <a:rPr lang="en-US"/>
              <a:t>, which measures the </a:t>
            </a:r>
            <a:r>
              <a:rPr lang="en-US" b="1"/>
              <a:t>model's ability to correctly rank survival times based on risk scores</a:t>
            </a:r>
            <a:r>
              <a:rPr lang="en-US"/>
              <a:t>. A higher C-index indicates better predictive performance, as it reflects how well the model distinguishes between patients with different survival outcomes.</a:t>
            </a:r>
            <a:br>
              <a:rPr lang="en-US"/>
            </a:br>
            <a:endParaRPr lang="en-US"/>
          </a:p>
          <a:p>
            <a:r>
              <a:rPr lang="en-US"/>
              <a:t>Each model was trained and validated using </a:t>
            </a:r>
            <a:r>
              <a:rPr lang="en-US" b="1"/>
              <a:t>cross-validation strategies</a:t>
            </a:r>
            <a:r>
              <a:rPr lang="en-US"/>
              <a:t> to ensure robustness and generalizability across different patient cohorts.</a:t>
            </a:r>
          </a:p>
        </p:txBody>
      </p:sp>
    </p:spTree>
    <p:extLst>
      <p:ext uri="{BB962C8B-B14F-4D97-AF65-F5344CB8AC3E}">
        <p14:creationId xmlns:p14="http://schemas.microsoft.com/office/powerpoint/2010/main" val="2662216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40">
          <a:extLst>
            <a:ext uri="{FF2B5EF4-FFF2-40B4-BE49-F238E27FC236}">
              <a16:creationId xmlns:a16="http://schemas.microsoft.com/office/drawing/2014/main" id="{724FED22-DCA1-5F6C-58CF-45118B5D8EAA}"/>
            </a:ext>
          </a:extLst>
        </p:cNvPr>
        <p:cNvGrpSpPr/>
        <p:nvPr/>
      </p:nvGrpSpPr>
      <p:grpSpPr>
        <a:xfrm>
          <a:off x="0" y="0"/>
          <a:ext cx="0" cy="0"/>
          <a:chOff x="0" y="0"/>
          <a:chExt cx="0" cy="0"/>
        </a:xfrm>
      </p:grpSpPr>
      <p:grpSp>
        <p:nvGrpSpPr>
          <p:cNvPr id="342" name="Google Shape;342;p18">
            <a:extLst>
              <a:ext uri="{FF2B5EF4-FFF2-40B4-BE49-F238E27FC236}">
                <a16:creationId xmlns:a16="http://schemas.microsoft.com/office/drawing/2014/main" id="{CCC7DEDC-636B-AFD8-A33A-E72F9106A143}"/>
              </a:ext>
            </a:extLst>
          </p:cNvPr>
          <p:cNvGrpSpPr/>
          <p:nvPr/>
        </p:nvGrpSpPr>
        <p:grpSpPr>
          <a:xfrm>
            <a:off x="0" y="6192687"/>
            <a:ext cx="12192000" cy="668655"/>
            <a:chOff x="0" y="6042212"/>
            <a:chExt cx="12192000" cy="668655"/>
          </a:xfrm>
        </p:grpSpPr>
        <p:sp>
          <p:nvSpPr>
            <p:cNvPr id="343" name="Google Shape;343;p18">
              <a:extLst>
                <a:ext uri="{FF2B5EF4-FFF2-40B4-BE49-F238E27FC236}">
                  <a16:creationId xmlns:a16="http://schemas.microsoft.com/office/drawing/2014/main" id="{1D1F9A18-454D-88B3-D7A7-692979373A49}"/>
                </a:ext>
              </a:extLst>
            </p:cNvPr>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4" name="Google Shape;344;p18">
              <a:extLst>
                <a:ext uri="{FF2B5EF4-FFF2-40B4-BE49-F238E27FC236}">
                  <a16:creationId xmlns:a16="http://schemas.microsoft.com/office/drawing/2014/main" id="{AF96C92E-F87D-4E67-D6D9-C7E71D9A52C7}"/>
                </a:ext>
              </a:extLst>
            </p:cNvPr>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45" name="Google Shape;345;p18">
            <a:extLst>
              <a:ext uri="{FF2B5EF4-FFF2-40B4-BE49-F238E27FC236}">
                <a16:creationId xmlns:a16="http://schemas.microsoft.com/office/drawing/2014/main" id="{68A4EF96-1B49-24ED-CBCC-8DDCFF929056}"/>
              </a:ext>
            </a:extLst>
          </p:cNvPr>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46" name="Google Shape;346;p18">
            <a:extLst>
              <a:ext uri="{FF2B5EF4-FFF2-40B4-BE49-F238E27FC236}">
                <a16:creationId xmlns:a16="http://schemas.microsoft.com/office/drawing/2014/main" id="{B02407F4-B616-484D-ED33-376B78D15D52}"/>
              </a:ext>
            </a:extLst>
          </p:cNvPr>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47" name="Google Shape;347;p18">
            <a:extLst>
              <a:ext uri="{FF2B5EF4-FFF2-40B4-BE49-F238E27FC236}">
                <a16:creationId xmlns:a16="http://schemas.microsoft.com/office/drawing/2014/main" id="{5B3D6823-E5FE-D895-DE23-74213BF682A3}"/>
              </a:ext>
            </a:extLst>
          </p:cNvPr>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2" name="Google Shape;300;p15">
            <a:extLst>
              <a:ext uri="{FF2B5EF4-FFF2-40B4-BE49-F238E27FC236}">
                <a16:creationId xmlns:a16="http://schemas.microsoft.com/office/drawing/2014/main" id="{5DB95A25-1F40-3264-0EB7-35E8A32C1EEB}"/>
              </a:ext>
            </a:extLst>
          </p:cNvPr>
          <p:cNvSpPr txBox="1">
            <a:spLocks/>
          </p:cNvSpPr>
          <p:nvPr/>
        </p:nvSpPr>
        <p:spPr>
          <a:xfrm>
            <a:off x="458706" y="786900"/>
            <a:ext cx="6817165" cy="628377"/>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TRAINING PROCESS</a:t>
            </a:r>
          </a:p>
        </p:txBody>
      </p:sp>
      <p:pic>
        <p:nvPicPr>
          <p:cNvPr id="5" name="Picture 4">
            <a:extLst>
              <a:ext uri="{FF2B5EF4-FFF2-40B4-BE49-F238E27FC236}">
                <a16:creationId xmlns:a16="http://schemas.microsoft.com/office/drawing/2014/main" id="{F6C0FBCC-69C0-A7BC-B2E3-BD870938732D}"/>
              </a:ext>
            </a:extLst>
          </p:cNvPr>
          <p:cNvPicPr>
            <a:picLocks noChangeAspect="1"/>
          </p:cNvPicPr>
          <p:nvPr/>
        </p:nvPicPr>
        <p:blipFill>
          <a:blip r:embed="rId4"/>
          <a:stretch>
            <a:fillRect/>
          </a:stretch>
        </p:blipFill>
        <p:spPr>
          <a:xfrm>
            <a:off x="4924425" y="1440272"/>
            <a:ext cx="5172797" cy="3686689"/>
          </a:xfrm>
          <a:prstGeom prst="rect">
            <a:avLst/>
          </a:prstGeom>
        </p:spPr>
      </p:pic>
      <p:pic>
        <p:nvPicPr>
          <p:cNvPr id="7" name="Picture 6">
            <a:extLst>
              <a:ext uri="{FF2B5EF4-FFF2-40B4-BE49-F238E27FC236}">
                <a16:creationId xmlns:a16="http://schemas.microsoft.com/office/drawing/2014/main" id="{4C7AF64B-9634-BBAB-CCA4-5DDFABF8A8A8}"/>
              </a:ext>
            </a:extLst>
          </p:cNvPr>
          <p:cNvPicPr>
            <a:picLocks noChangeAspect="1"/>
          </p:cNvPicPr>
          <p:nvPr/>
        </p:nvPicPr>
        <p:blipFill>
          <a:blip r:embed="rId5"/>
          <a:srcRect t="-15490" b="15490"/>
          <a:stretch/>
        </p:blipFill>
        <p:spPr>
          <a:xfrm>
            <a:off x="0" y="1004628"/>
            <a:ext cx="4924425" cy="2952750"/>
          </a:xfrm>
          <a:prstGeom prst="rect">
            <a:avLst/>
          </a:prstGeom>
        </p:spPr>
      </p:pic>
    </p:spTree>
    <p:extLst>
      <p:ext uri="{BB962C8B-B14F-4D97-AF65-F5344CB8AC3E}">
        <p14:creationId xmlns:p14="http://schemas.microsoft.com/office/powerpoint/2010/main" val="50276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2"/>
        <p:cNvGrpSpPr/>
        <p:nvPr/>
      </p:nvGrpSpPr>
      <p:grpSpPr>
        <a:xfrm>
          <a:off x="0" y="0"/>
          <a:ext cx="0" cy="0"/>
          <a:chOff x="0" y="0"/>
          <a:chExt cx="0" cy="0"/>
        </a:xfrm>
      </p:grpSpPr>
      <p:grpSp>
        <p:nvGrpSpPr>
          <p:cNvPr id="73" name="Google Shape;73;p3"/>
          <p:cNvGrpSpPr/>
          <p:nvPr/>
        </p:nvGrpSpPr>
        <p:grpSpPr>
          <a:xfrm>
            <a:off x="4262069" y="1143117"/>
            <a:ext cx="3654425" cy="640080"/>
            <a:chOff x="4184116" y="1163980"/>
            <a:chExt cx="3654425" cy="640080"/>
          </a:xfrm>
        </p:grpSpPr>
        <p:sp>
          <p:nvSpPr>
            <p:cNvPr id="74" name="Google Shape;74;p3"/>
            <p:cNvSpPr/>
            <p:nvPr/>
          </p:nvSpPr>
          <p:spPr>
            <a:xfrm>
              <a:off x="4184116" y="1163980"/>
              <a:ext cx="3654425" cy="640080"/>
            </a:xfrm>
            <a:custGeom>
              <a:avLst/>
              <a:gdLst/>
              <a:ahLst/>
              <a:cxnLst/>
              <a:rect l="l" t="t" r="r" b="b"/>
              <a:pathLst>
                <a:path w="3654425" h="640080" extrusionOk="0">
                  <a:moveTo>
                    <a:pt x="3547793" y="0"/>
                  </a:moveTo>
                  <a:lnTo>
                    <a:pt x="106631" y="0"/>
                  </a:lnTo>
                  <a:lnTo>
                    <a:pt x="65125" y="8379"/>
                  </a:lnTo>
                  <a:lnTo>
                    <a:pt x="31231" y="31232"/>
                  </a:lnTo>
                  <a:lnTo>
                    <a:pt x="8379" y="65126"/>
                  </a:lnTo>
                  <a:lnTo>
                    <a:pt x="0" y="106633"/>
                  </a:lnTo>
                  <a:lnTo>
                    <a:pt x="0" y="533139"/>
                  </a:lnTo>
                  <a:lnTo>
                    <a:pt x="8379" y="574645"/>
                  </a:lnTo>
                  <a:lnTo>
                    <a:pt x="31231" y="608539"/>
                  </a:lnTo>
                  <a:lnTo>
                    <a:pt x="65125" y="631391"/>
                  </a:lnTo>
                  <a:lnTo>
                    <a:pt x="106631" y="639771"/>
                  </a:lnTo>
                  <a:lnTo>
                    <a:pt x="3547793" y="639771"/>
                  </a:lnTo>
                  <a:lnTo>
                    <a:pt x="3589299" y="631391"/>
                  </a:lnTo>
                  <a:lnTo>
                    <a:pt x="3623193" y="608539"/>
                  </a:lnTo>
                  <a:lnTo>
                    <a:pt x="3646045" y="574645"/>
                  </a:lnTo>
                  <a:lnTo>
                    <a:pt x="3654424" y="533139"/>
                  </a:lnTo>
                  <a:lnTo>
                    <a:pt x="3654424" y="106633"/>
                  </a:lnTo>
                  <a:lnTo>
                    <a:pt x="3646045" y="65126"/>
                  </a:lnTo>
                  <a:lnTo>
                    <a:pt x="3623193" y="31232"/>
                  </a:lnTo>
                  <a:lnTo>
                    <a:pt x="3589299" y="8379"/>
                  </a:lnTo>
                  <a:lnTo>
                    <a:pt x="3547793"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3"/>
            <p:cNvSpPr/>
            <p:nvPr/>
          </p:nvSpPr>
          <p:spPr>
            <a:xfrm>
              <a:off x="4184116" y="1163980"/>
              <a:ext cx="3654425" cy="640080"/>
            </a:xfrm>
            <a:custGeom>
              <a:avLst/>
              <a:gdLst/>
              <a:ahLst/>
              <a:cxnLst/>
              <a:rect l="l" t="t" r="r" b="b"/>
              <a:pathLst>
                <a:path w="3654425" h="640080" extrusionOk="0">
                  <a:moveTo>
                    <a:pt x="0" y="106631"/>
                  </a:moveTo>
                  <a:lnTo>
                    <a:pt x="8379" y="65125"/>
                  </a:lnTo>
                  <a:lnTo>
                    <a:pt x="31231" y="31231"/>
                  </a:lnTo>
                  <a:lnTo>
                    <a:pt x="65125" y="8379"/>
                  </a:lnTo>
                  <a:lnTo>
                    <a:pt x="106631" y="0"/>
                  </a:lnTo>
                  <a:lnTo>
                    <a:pt x="3547794" y="0"/>
                  </a:lnTo>
                  <a:lnTo>
                    <a:pt x="3589299" y="8379"/>
                  </a:lnTo>
                  <a:lnTo>
                    <a:pt x="3623193" y="31231"/>
                  </a:lnTo>
                  <a:lnTo>
                    <a:pt x="3646045" y="65125"/>
                  </a:lnTo>
                  <a:lnTo>
                    <a:pt x="3654425" y="106631"/>
                  </a:lnTo>
                  <a:lnTo>
                    <a:pt x="3654425" y="533139"/>
                  </a:lnTo>
                  <a:lnTo>
                    <a:pt x="3646045" y="574645"/>
                  </a:lnTo>
                  <a:lnTo>
                    <a:pt x="3623193" y="608539"/>
                  </a:lnTo>
                  <a:lnTo>
                    <a:pt x="3589299" y="631391"/>
                  </a:lnTo>
                  <a:lnTo>
                    <a:pt x="3547794" y="639771"/>
                  </a:lnTo>
                  <a:lnTo>
                    <a:pt x="106631" y="639771"/>
                  </a:lnTo>
                  <a:lnTo>
                    <a:pt x="65125" y="631391"/>
                  </a:lnTo>
                  <a:lnTo>
                    <a:pt x="31231" y="608539"/>
                  </a:lnTo>
                  <a:lnTo>
                    <a:pt x="8379" y="574645"/>
                  </a:lnTo>
                  <a:lnTo>
                    <a:pt x="0" y="533139"/>
                  </a:lnTo>
                  <a:lnTo>
                    <a:pt x="0" y="106631"/>
                  </a:lnTo>
                  <a:close/>
                </a:path>
              </a:pathLst>
            </a:custGeom>
            <a:solidFill>
              <a:srgbClr val="31859B"/>
            </a:solidFill>
            <a:ln w="12700" cap="flat" cmpd="sng">
              <a:solidFill>
                <a:srgbClr val="ECD6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6" name="Google Shape;76;p3"/>
          <p:cNvSpPr txBox="1">
            <a:spLocks noGrp="1"/>
          </p:cNvSpPr>
          <p:nvPr>
            <p:ph type="title"/>
          </p:nvPr>
        </p:nvSpPr>
        <p:spPr>
          <a:xfrm>
            <a:off x="4527182" y="1231879"/>
            <a:ext cx="3124199" cy="505267"/>
          </a:xfrm>
          <a:prstGeom prst="rect">
            <a:avLst/>
          </a:prstGeom>
          <a:solidFill>
            <a:srgbClr val="31859C"/>
          </a:solid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3200" b="0">
                <a:solidFill>
                  <a:schemeClr val="dk1"/>
                </a:solidFill>
              </a:rPr>
              <a:t>INTRODUCTION</a:t>
            </a:r>
            <a:endParaRPr/>
          </a:p>
        </p:txBody>
      </p:sp>
      <p:grpSp>
        <p:nvGrpSpPr>
          <p:cNvPr id="77" name="Google Shape;77;p3"/>
          <p:cNvGrpSpPr/>
          <p:nvPr/>
        </p:nvGrpSpPr>
        <p:grpSpPr>
          <a:xfrm>
            <a:off x="3991241" y="2281259"/>
            <a:ext cx="4196080" cy="640080"/>
            <a:chOff x="3913292" y="2281259"/>
            <a:chExt cx="4196080" cy="640080"/>
          </a:xfrm>
        </p:grpSpPr>
        <p:sp>
          <p:nvSpPr>
            <p:cNvPr id="78" name="Google Shape;78;p3"/>
            <p:cNvSpPr/>
            <p:nvPr/>
          </p:nvSpPr>
          <p:spPr>
            <a:xfrm>
              <a:off x="3913292" y="2281259"/>
              <a:ext cx="4196080" cy="640080"/>
            </a:xfrm>
            <a:custGeom>
              <a:avLst/>
              <a:gdLst/>
              <a:ahLst/>
              <a:cxnLst/>
              <a:rect l="l" t="t" r="r" b="b"/>
              <a:pathLst>
                <a:path w="4196080" h="640080" extrusionOk="0">
                  <a:moveTo>
                    <a:pt x="4089439" y="0"/>
                  </a:moveTo>
                  <a:lnTo>
                    <a:pt x="106631" y="0"/>
                  </a:lnTo>
                  <a:lnTo>
                    <a:pt x="65125" y="8379"/>
                  </a:lnTo>
                  <a:lnTo>
                    <a:pt x="31231" y="31231"/>
                  </a:lnTo>
                  <a:lnTo>
                    <a:pt x="8379" y="65125"/>
                  </a:lnTo>
                  <a:lnTo>
                    <a:pt x="0" y="106631"/>
                  </a:lnTo>
                  <a:lnTo>
                    <a:pt x="0" y="533138"/>
                  </a:lnTo>
                  <a:lnTo>
                    <a:pt x="8379" y="574644"/>
                  </a:lnTo>
                  <a:lnTo>
                    <a:pt x="31231" y="608539"/>
                  </a:lnTo>
                  <a:lnTo>
                    <a:pt x="65125" y="631391"/>
                  </a:lnTo>
                  <a:lnTo>
                    <a:pt x="106631" y="639771"/>
                  </a:lnTo>
                  <a:lnTo>
                    <a:pt x="4089439" y="639771"/>
                  </a:lnTo>
                  <a:lnTo>
                    <a:pt x="4130945" y="631391"/>
                  </a:lnTo>
                  <a:lnTo>
                    <a:pt x="4164839" y="608539"/>
                  </a:lnTo>
                  <a:lnTo>
                    <a:pt x="4187691" y="574644"/>
                  </a:lnTo>
                  <a:lnTo>
                    <a:pt x="4196071" y="533138"/>
                  </a:lnTo>
                  <a:lnTo>
                    <a:pt x="4196071" y="106631"/>
                  </a:lnTo>
                  <a:lnTo>
                    <a:pt x="4187691" y="65125"/>
                  </a:lnTo>
                  <a:lnTo>
                    <a:pt x="4164839" y="31231"/>
                  </a:lnTo>
                  <a:lnTo>
                    <a:pt x="4130945" y="8379"/>
                  </a:lnTo>
                  <a:lnTo>
                    <a:pt x="4089439"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3"/>
            <p:cNvSpPr/>
            <p:nvPr/>
          </p:nvSpPr>
          <p:spPr>
            <a:xfrm>
              <a:off x="3913292" y="2281259"/>
              <a:ext cx="4196080" cy="640080"/>
            </a:xfrm>
            <a:custGeom>
              <a:avLst/>
              <a:gdLst/>
              <a:ahLst/>
              <a:cxnLst/>
              <a:rect l="l" t="t" r="r" b="b"/>
              <a:pathLst>
                <a:path w="4196080" h="640080" extrusionOk="0">
                  <a:moveTo>
                    <a:pt x="0" y="106632"/>
                  </a:moveTo>
                  <a:lnTo>
                    <a:pt x="8379" y="65126"/>
                  </a:lnTo>
                  <a:lnTo>
                    <a:pt x="31231" y="31231"/>
                  </a:lnTo>
                  <a:lnTo>
                    <a:pt x="65125" y="8379"/>
                  </a:lnTo>
                  <a:lnTo>
                    <a:pt x="106631" y="0"/>
                  </a:lnTo>
                  <a:lnTo>
                    <a:pt x="4089439" y="0"/>
                  </a:lnTo>
                  <a:lnTo>
                    <a:pt x="4130944" y="8379"/>
                  </a:lnTo>
                  <a:lnTo>
                    <a:pt x="4164839" y="31231"/>
                  </a:lnTo>
                  <a:lnTo>
                    <a:pt x="4187691" y="65126"/>
                  </a:lnTo>
                  <a:lnTo>
                    <a:pt x="4196071" y="106632"/>
                  </a:lnTo>
                  <a:lnTo>
                    <a:pt x="4196071" y="533138"/>
                  </a:lnTo>
                  <a:lnTo>
                    <a:pt x="4187691" y="574644"/>
                  </a:lnTo>
                  <a:lnTo>
                    <a:pt x="4164839" y="608539"/>
                  </a:lnTo>
                  <a:lnTo>
                    <a:pt x="4130944" y="631391"/>
                  </a:lnTo>
                  <a:lnTo>
                    <a:pt x="4089439" y="639771"/>
                  </a:lnTo>
                  <a:lnTo>
                    <a:pt x="106631" y="639771"/>
                  </a:lnTo>
                  <a:lnTo>
                    <a:pt x="65125" y="631391"/>
                  </a:lnTo>
                  <a:lnTo>
                    <a:pt x="31231" y="608539"/>
                  </a:lnTo>
                  <a:lnTo>
                    <a:pt x="8379" y="574644"/>
                  </a:lnTo>
                  <a:lnTo>
                    <a:pt x="0" y="533138"/>
                  </a:lnTo>
                  <a:lnTo>
                    <a:pt x="0" y="106632"/>
                  </a:lnTo>
                  <a:close/>
                </a:path>
              </a:pathLst>
            </a:custGeom>
            <a:solidFill>
              <a:srgbClr val="31859B"/>
            </a:solidFill>
            <a:ln w="12700" cap="flat" cmpd="sng">
              <a:solidFill>
                <a:srgbClr val="9966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 name="Google Shape;80;p3"/>
          <p:cNvSpPr txBox="1"/>
          <p:nvPr/>
        </p:nvSpPr>
        <p:spPr>
          <a:xfrm>
            <a:off x="4056646" y="2318004"/>
            <a:ext cx="4065270" cy="513080"/>
          </a:xfrm>
          <a:prstGeom prst="rect">
            <a:avLst/>
          </a:prstGeom>
          <a:solidFill>
            <a:srgbClr val="31859B"/>
          </a:solid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Tahoma"/>
                <a:ea typeface="Tahoma"/>
                <a:cs typeface="Tahoma"/>
                <a:sym typeface="Tahoma"/>
              </a:rPr>
              <a:t>RESEARCH ǪUESTION</a:t>
            </a:r>
            <a:endParaRPr/>
          </a:p>
        </p:txBody>
      </p:sp>
      <p:sp>
        <p:nvSpPr>
          <p:cNvPr id="81" name="Google Shape;81;p3"/>
          <p:cNvSpPr txBox="1"/>
          <p:nvPr/>
        </p:nvSpPr>
        <p:spPr>
          <a:xfrm>
            <a:off x="4378909" y="3409188"/>
            <a:ext cx="3420744" cy="505267"/>
          </a:xfrm>
          <a:prstGeom prst="rect">
            <a:avLst/>
          </a:prstGeom>
          <a:solidFill>
            <a:srgbClr val="31859B"/>
          </a:solid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Tahoma"/>
                <a:ea typeface="Tahoma"/>
                <a:cs typeface="Tahoma"/>
                <a:sym typeface="Tahoma"/>
              </a:rPr>
              <a:t>SYSTEM DIAGRAM</a:t>
            </a:r>
            <a:endParaRPr/>
          </a:p>
        </p:txBody>
      </p:sp>
      <p:grpSp>
        <p:nvGrpSpPr>
          <p:cNvPr id="82" name="Google Shape;82;p3"/>
          <p:cNvGrpSpPr/>
          <p:nvPr/>
        </p:nvGrpSpPr>
        <p:grpSpPr>
          <a:xfrm>
            <a:off x="3991241" y="4511669"/>
            <a:ext cx="4196080" cy="581660"/>
            <a:chOff x="3913292" y="4511669"/>
            <a:chExt cx="4196080" cy="581660"/>
          </a:xfrm>
        </p:grpSpPr>
        <p:sp>
          <p:nvSpPr>
            <p:cNvPr id="83" name="Google Shape;83;p3"/>
            <p:cNvSpPr/>
            <p:nvPr/>
          </p:nvSpPr>
          <p:spPr>
            <a:xfrm>
              <a:off x="3913292" y="4511669"/>
              <a:ext cx="4196080" cy="581660"/>
            </a:xfrm>
            <a:custGeom>
              <a:avLst/>
              <a:gdLst/>
              <a:ahLst/>
              <a:cxnLst/>
              <a:rect l="l" t="t" r="r" b="b"/>
              <a:pathLst>
                <a:path w="4196080" h="581660" extrusionOk="0">
                  <a:moveTo>
                    <a:pt x="4099135" y="0"/>
                  </a:moveTo>
                  <a:lnTo>
                    <a:pt x="96935" y="0"/>
                  </a:lnTo>
                  <a:lnTo>
                    <a:pt x="59203" y="7617"/>
                  </a:lnTo>
                  <a:lnTo>
                    <a:pt x="28391" y="28391"/>
                  </a:lnTo>
                  <a:lnTo>
                    <a:pt x="7617" y="59203"/>
                  </a:lnTo>
                  <a:lnTo>
                    <a:pt x="0" y="96935"/>
                  </a:lnTo>
                  <a:lnTo>
                    <a:pt x="0" y="484673"/>
                  </a:lnTo>
                  <a:lnTo>
                    <a:pt x="7617" y="522406"/>
                  </a:lnTo>
                  <a:lnTo>
                    <a:pt x="28391" y="553218"/>
                  </a:lnTo>
                  <a:lnTo>
                    <a:pt x="59203" y="573992"/>
                  </a:lnTo>
                  <a:lnTo>
                    <a:pt x="96935" y="581610"/>
                  </a:lnTo>
                  <a:lnTo>
                    <a:pt x="4099135" y="581610"/>
                  </a:lnTo>
                  <a:lnTo>
                    <a:pt x="4136867" y="573992"/>
                  </a:lnTo>
                  <a:lnTo>
                    <a:pt x="4167679" y="553218"/>
                  </a:lnTo>
                  <a:lnTo>
                    <a:pt x="4188453" y="522406"/>
                  </a:lnTo>
                  <a:lnTo>
                    <a:pt x="4196071" y="484673"/>
                  </a:lnTo>
                  <a:lnTo>
                    <a:pt x="4196071" y="96935"/>
                  </a:lnTo>
                  <a:lnTo>
                    <a:pt x="4188453" y="59203"/>
                  </a:lnTo>
                  <a:lnTo>
                    <a:pt x="4167679" y="28391"/>
                  </a:lnTo>
                  <a:lnTo>
                    <a:pt x="4136867" y="7617"/>
                  </a:lnTo>
                  <a:lnTo>
                    <a:pt x="4099135"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3"/>
            <p:cNvSpPr/>
            <p:nvPr/>
          </p:nvSpPr>
          <p:spPr>
            <a:xfrm>
              <a:off x="3913292" y="4511669"/>
              <a:ext cx="4196080" cy="581660"/>
            </a:xfrm>
            <a:custGeom>
              <a:avLst/>
              <a:gdLst/>
              <a:ahLst/>
              <a:cxnLst/>
              <a:rect l="l" t="t" r="r" b="b"/>
              <a:pathLst>
                <a:path w="4196080" h="581660" extrusionOk="0">
                  <a:moveTo>
                    <a:pt x="0" y="96935"/>
                  </a:moveTo>
                  <a:lnTo>
                    <a:pt x="7617" y="59203"/>
                  </a:lnTo>
                  <a:lnTo>
                    <a:pt x="28391" y="28391"/>
                  </a:lnTo>
                  <a:lnTo>
                    <a:pt x="59203" y="7617"/>
                  </a:lnTo>
                  <a:lnTo>
                    <a:pt x="96935" y="0"/>
                  </a:lnTo>
                  <a:lnTo>
                    <a:pt x="4099136" y="0"/>
                  </a:lnTo>
                  <a:lnTo>
                    <a:pt x="4136867" y="7617"/>
                  </a:lnTo>
                  <a:lnTo>
                    <a:pt x="4167679" y="28391"/>
                  </a:lnTo>
                  <a:lnTo>
                    <a:pt x="4188453" y="59203"/>
                  </a:lnTo>
                  <a:lnTo>
                    <a:pt x="4196071" y="96935"/>
                  </a:lnTo>
                  <a:lnTo>
                    <a:pt x="4196071" y="484674"/>
                  </a:lnTo>
                  <a:lnTo>
                    <a:pt x="4188453" y="522406"/>
                  </a:lnTo>
                  <a:lnTo>
                    <a:pt x="4167679" y="553218"/>
                  </a:lnTo>
                  <a:lnTo>
                    <a:pt x="4136867" y="573992"/>
                  </a:lnTo>
                  <a:lnTo>
                    <a:pt x="4099136" y="581610"/>
                  </a:lnTo>
                  <a:lnTo>
                    <a:pt x="96935" y="581610"/>
                  </a:lnTo>
                  <a:lnTo>
                    <a:pt x="59203" y="573992"/>
                  </a:lnTo>
                  <a:lnTo>
                    <a:pt x="28391" y="553218"/>
                  </a:lnTo>
                  <a:lnTo>
                    <a:pt x="7617" y="522406"/>
                  </a:lnTo>
                  <a:lnTo>
                    <a:pt x="0" y="484674"/>
                  </a:lnTo>
                  <a:lnTo>
                    <a:pt x="0" y="96935"/>
                  </a:lnTo>
                  <a:close/>
                </a:path>
              </a:pathLst>
            </a:custGeom>
            <a:solidFill>
              <a:srgbClr val="31859B"/>
            </a:solidFill>
            <a:ln w="12700" cap="flat" cmpd="sng">
              <a:solidFill>
                <a:srgbClr val="9966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5" name="Google Shape;85;p3"/>
          <p:cNvSpPr txBox="1"/>
          <p:nvPr/>
        </p:nvSpPr>
        <p:spPr>
          <a:xfrm>
            <a:off x="4732604" y="4539996"/>
            <a:ext cx="2713355" cy="513080"/>
          </a:xfrm>
          <a:prstGeom prst="rect">
            <a:avLst/>
          </a:prstGeom>
          <a:solidFill>
            <a:srgbClr val="31859B"/>
          </a:solid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Tahoma"/>
                <a:ea typeface="Tahoma"/>
                <a:cs typeface="Tahoma"/>
                <a:sym typeface="Tahoma"/>
              </a:rPr>
              <a:t>COMPONENTS</a:t>
            </a:r>
            <a:endParaRPr/>
          </a:p>
        </p:txBody>
      </p:sp>
      <p:sp>
        <p:nvSpPr>
          <p:cNvPr id="86" name="Google Shape;86;p3"/>
          <p:cNvSpPr/>
          <p:nvPr/>
        </p:nvSpPr>
        <p:spPr>
          <a:xfrm>
            <a:off x="0" y="6181176"/>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 name="Google Shape;87;p3"/>
          <p:cNvPicPr preferRelativeResize="0"/>
          <p:nvPr/>
        </p:nvPicPr>
        <p:blipFill rotWithShape="1">
          <a:blip r:embed="rId3">
            <a:alphaModFix/>
          </a:blip>
          <a:srcRect/>
          <a:stretch/>
        </p:blipFill>
        <p:spPr>
          <a:xfrm>
            <a:off x="208502" y="6347295"/>
            <a:ext cx="1859168" cy="331995"/>
          </a:xfrm>
          <a:prstGeom prst="rect">
            <a:avLst/>
          </a:prstGeom>
          <a:solidFill>
            <a:srgbClr val="FBD4B4"/>
          </a:solidFill>
          <a:ln>
            <a:noFill/>
          </a:ln>
        </p:spPr>
      </p:pic>
      <p:sp>
        <p:nvSpPr>
          <p:cNvPr id="88" name="Google Shape;88;p3"/>
          <p:cNvSpPr txBox="1"/>
          <p:nvPr/>
        </p:nvSpPr>
        <p:spPr>
          <a:xfrm>
            <a:off x="5176966" y="6333723"/>
            <a:ext cx="228475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
        <p:nvSpPr>
          <p:cNvPr id="89" name="Google Shape;89;p3"/>
          <p:cNvSpPr txBox="1">
            <a:spLocks noGrp="1"/>
          </p:cNvSpPr>
          <p:nvPr>
            <p:ph type="dt" idx="10"/>
          </p:nvPr>
        </p:nvSpPr>
        <p:spPr>
          <a:xfrm>
            <a:off x="10431054" y="6364200"/>
            <a:ext cx="1539900" cy="278400"/>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rgbClr val="403C4E"/>
                </a:solidFill>
                <a:latin typeface="Open Sans"/>
                <a:ea typeface="Open Sans"/>
                <a:cs typeface="Open Sans"/>
                <a:sym typeface="Open Sans"/>
              </a:rPr>
              <a:t>2025/03/19</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40">
          <a:extLst>
            <a:ext uri="{FF2B5EF4-FFF2-40B4-BE49-F238E27FC236}">
              <a16:creationId xmlns:a16="http://schemas.microsoft.com/office/drawing/2014/main" id="{66F28BE0-F9B2-D833-42BB-E869F926A5A5}"/>
            </a:ext>
          </a:extLst>
        </p:cNvPr>
        <p:cNvGrpSpPr/>
        <p:nvPr/>
      </p:nvGrpSpPr>
      <p:grpSpPr>
        <a:xfrm>
          <a:off x="0" y="0"/>
          <a:ext cx="0" cy="0"/>
          <a:chOff x="0" y="0"/>
          <a:chExt cx="0" cy="0"/>
        </a:xfrm>
      </p:grpSpPr>
      <p:grpSp>
        <p:nvGrpSpPr>
          <p:cNvPr id="342" name="Google Shape;342;p18">
            <a:extLst>
              <a:ext uri="{FF2B5EF4-FFF2-40B4-BE49-F238E27FC236}">
                <a16:creationId xmlns:a16="http://schemas.microsoft.com/office/drawing/2014/main" id="{5DF19CFE-8F80-7D29-AF8E-CE95EE078CAA}"/>
              </a:ext>
            </a:extLst>
          </p:cNvPr>
          <p:cNvGrpSpPr/>
          <p:nvPr/>
        </p:nvGrpSpPr>
        <p:grpSpPr>
          <a:xfrm>
            <a:off x="0" y="6192687"/>
            <a:ext cx="12192000" cy="668655"/>
            <a:chOff x="0" y="6042212"/>
            <a:chExt cx="12192000" cy="668655"/>
          </a:xfrm>
        </p:grpSpPr>
        <p:sp>
          <p:nvSpPr>
            <p:cNvPr id="343" name="Google Shape;343;p18">
              <a:extLst>
                <a:ext uri="{FF2B5EF4-FFF2-40B4-BE49-F238E27FC236}">
                  <a16:creationId xmlns:a16="http://schemas.microsoft.com/office/drawing/2014/main" id="{A12C5DAA-1F5B-4B05-5A7A-EE40FD35ABB5}"/>
                </a:ext>
              </a:extLst>
            </p:cNvPr>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4" name="Google Shape;344;p18">
              <a:extLst>
                <a:ext uri="{FF2B5EF4-FFF2-40B4-BE49-F238E27FC236}">
                  <a16:creationId xmlns:a16="http://schemas.microsoft.com/office/drawing/2014/main" id="{1AAD5511-9003-BC32-5AD2-34F5EDBD2434}"/>
                </a:ext>
              </a:extLst>
            </p:cNvPr>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45" name="Google Shape;345;p18">
            <a:extLst>
              <a:ext uri="{FF2B5EF4-FFF2-40B4-BE49-F238E27FC236}">
                <a16:creationId xmlns:a16="http://schemas.microsoft.com/office/drawing/2014/main" id="{235FD6FD-B3B9-6CBF-D451-C64D5A638D9B}"/>
              </a:ext>
            </a:extLst>
          </p:cNvPr>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46" name="Google Shape;346;p18">
            <a:extLst>
              <a:ext uri="{FF2B5EF4-FFF2-40B4-BE49-F238E27FC236}">
                <a16:creationId xmlns:a16="http://schemas.microsoft.com/office/drawing/2014/main" id="{E7915CA9-8681-6DDD-FF73-AE725EBA7A53}"/>
              </a:ext>
            </a:extLst>
          </p:cNvPr>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47" name="Google Shape;347;p18">
            <a:extLst>
              <a:ext uri="{FF2B5EF4-FFF2-40B4-BE49-F238E27FC236}">
                <a16:creationId xmlns:a16="http://schemas.microsoft.com/office/drawing/2014/main" id="{3DD7D075-0BAB-52E6-1484-77F1F9B69D0B}"/>
              </a:ext>
            </a:extLst>
          </p:cNvPr>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2" name="Google Shape;300;p15">
            <a:extLst>
              <a:ext uri="{FF2B5EF4-FFF2-40B4-BE49-F238E27FC236}">
                <a16:creationId xmlns:a16="http://schemas.microsoft.com/office/drawing/2014/main" id="{B66C9C68-0A53-6E85-E178-0EC9BFFFBF71}"/>
              </a:ext>
            </a:extLst>
          </p:cNvPr>
          <p:cNvSpPr txBox="1">
            <a:spLocks/>
          </p:cNvSpPr>
          <p:nvPr/>
        </p:nvSpPr>
        <p:spPr>
          <a:xfrm>
            <a:off x="0" y="0"/>
            <a:ext cx="6817165" cy="628377"/>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EXPLAINABILITY</a:t>
            </a:r>
          </a:p>
        </p:txBody>
      </p:sp>
      <p:pic>
        <p:nvPicPr>
          <p:cNvPr id="4" name="Picture 3">
            <a:extLst>
              <a:ext uri="{FF2B5EF4-FFF2-40B4-BE49-F238E27FC236}">
                <a16:creationId xmlns:a16="http://schemas.microsoft.com/office/drawing/2014/main" id="{3359B4BA-0A89-AE96-646C-B340E6F1B6D4}"/>
              </a:ext>
            </a:extLst>
          </p:cNvPr>
          <p:cNvPicPr>
            <a:picLocks noChangeAspect="1"/>
          </p:cNvPicPr>
          <p:nvPr/>
        </p:nvPicPr>
        <p:blipFill>
          <a:blip r:embed="rId4"/>
          <a:stretch>
            <a:fillRect/>
          </a:stretch>
        </p:blipFill>
        <p:spPr>
          <a:xfrm>
            <a:off x="2043545" y="530480"/>
            <a:ext cx="8032955" cy="5990533"/>
          </a:xfrm>
          <a:prstGeom prst="rect">
            <a:avLst/>
          </a:prstGeom>
        </p:spPr>
      </p:pic>
    </p:spTree>
    <p:extLst>
      <p:ext uri="{BB962C8B-B14F-4D97-AF65-F5344CB8AC3E}">
        <p14:creationId xmlns:p14="http://schemas.microsoft.com/office/powerpoint/2010/main" val="1646058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40">
          <a:extLst>
            <a:ext uri="{FF2B5EF4-FFF2-40B4-BE49-F238E27FC236}">
              <a16:creationId xmlns:a16="http://schemas.microsoft.com/office/drawing/2014/main" id="{B4BE72FC-A5AD-5FFF-6419-7CA6FC97FD8D}"/>
            </a:ext>
          </a:extLst>
        </p:cNvPr>
        <p:cNvGrpSpPr/>
        <p:nvPr/>
      </p:nvGrpSpPr>
      <p:grpSpPr>
        <a:xfrm>
          <a:off x="0" y="0"/>
          <a:ext cx="0" cy="0"/>
          <a:chOff x="0" y="0"/>
          <a:chExt cx="0" cy="0"/>
        </a:xfrm>
      </p:grpSpPr>
      <p:grpSp>
        <p:nvGrpSpPr>
          <p:cNvPr id="342" name="Google Shape;342;p18">
            <a:extLst>
              <a:ext uri="{FF2B5EF4-FFF2-40B4-BE49-F238E27FC236}">
                <a16:creationId xmlns:a16="http://schemas.microsoft.com/office/drawing/2014/main" id="{C9E3F46E-62F0-8F41-4155-B0C356401205}"/>
              </a:ext>
            </a:extLst>
          </p:cNvPr>
          <p:cNvGrpSpPr/>
          <p:nvPr/>
        </p:nvGrpSpPr>
        <p:grpSpPr>
          <a:xfrm>
            <a:off x="0" y="6192687"/>
            <a:ext cx="12192000" cy="668655"/>
            <a:chOff x="0" y="6042212"/>
            <a:chExt cx="12192000" cy="668655"/>
          </a:xfrm>
        </p:grpSpPr>
        <p:sp>
          <p:nvSpPr>
            <p:cNvPr id="343" name="Google Shape;343;p18">
              <a:extLst>
                <a:ext uri="{FF2B5EF4-FFF2-40B4-BE49-F238E27FC236}">
                  <a16:creationId xmlns:a16="http://schemas.microsoft.com/office/drawing/2014/main" id="{430FCA4F-763D-937D-8AC7-C525C6EC20C9}"/>
                </a:ext>
              </a:extLst>
            </p:cNvPr>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4" name="Google Shape;344;p18">
              <a:extLst>
                <a:ext uri="{FF2B5EF4-FFF2-40B4-BE49-F238E27FC236}">
                  <a16:creationId xmlns:a16="http://schemas.microsoft.com/office/drawing/2014/main" id="{FB3B0719-DB44-6A84-CCF0-BD8B6D3175CB}"/>
                </a:ext>
              </a:extLst>
            </p:cNvPr>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45" name="Google Shape;345;p18">
            <a:extLst>
              <a:ext uri="{FF2B5EF4-FFF2-40B4-BE49-F238E27FC236}">
                <a16:creationId xmlns:a16="http://schemas.microsoft.com/office/drawing/2014/main" id="{D5EE9917-11C4-ECDE-8648-895149BEC7A5}"/>
              </a:ext>
            </a:extLst>
          </p:cNvPr>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46" name="Google Shape;346;p18">
            <a:extLst>
              <a:ext uri="{FF2B5EF4-FFF2-40B4-BE49-F238E27FC236}">
                <a16:creationId xmlns:a16="http://schemas.microsoft.com/office/drawing/2014/main" id="{55B2CBD2-7A36-5A75-58B8-4307DD5C79D5}"/>
              </a:ext>
            </a:extLst>
          </p:cNvPr>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47" name="Google Shape;347;p18">
            <a:extLst>
              <a:ext uri="{FF2B5EF4-FFF2-40B4-BE49-F238E27FC236}">
                <a16:creationId xmlns:a16="http://schemas.microsoft.com/office/drawing/2014/main" id="{A3B22B99-73C2-AFD8-4901-B58F48756973}"/>
              </a:ext>
            </a:extLst>
          </p:cNvPr>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2" name="Google Shape;300;p15">
            <a:extLst>
              <a:ext uri="{FF2B5EF4-FFF2-40B4-BE49-F238E27FC236}">
                <a16:creationId xmlns:a16="http://schemas.microsoft.com/office/drawing/2014/main" id="{2BCEC4A6-095B-057D-8E9B-28762F272CAB}"/>
              </a:ext>
            </a:extLst>
          </p:cNvPr>
          <p:cNvSpPr txBox="1">
            <a:spLocks/>
          </p:cNvSpPr>
          <p:nvPr/>
        </p:nvSpPr>
        <p:spPr>
          <a:xfrm>
            <a:off x="0" y="0"/>
            <a:ext cx="6817165" cy="628377"/>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EXPLAINABILITY</a:t>
            </a:r>
          </a:p>
        </p:txBody>
      </p:sp>
      <p:pic>
        <p:nvPicPr>
          <p:cNvPr id="6" name="Picture 5">
            <a:extLst>
              <a:ext uri="{FF2B5EF4-FFF2-40B4-BE49-F238E27FC236}">
                <a16:creationId xmlns:a16="http://schemas.microsoft.com/office/drawing/2014/main" id="{1849C241-75FA-0007-D7C4-B78162CDF807}"/>
              </a:ext>
            </a:extLst>
          </p:cNvPr>
          <p:cNvPicPr>
            <a:picLocks noChangeAspect="1"/>
          </p:cNvPicPr>
          <p:nvPr/>
        </p:nvPicPr>
        <p:blipFill>
          <a:blip r:embed="rId4"/>
          <a:stretch>
            <a:fillRect/>
          </a:stretch>
        </p:blipFill>
        <p:spPr>
          <a:xfrm>
            <a:off x="1165161" y="743997"/>
            <a:ext cx="9134883" cy="5230763"/>
          </a:xfrm>
          <a:prstGeom prst="rect">
            <a:avLst/>
          </a:prstGeom>
        </p:spPr>
      </p:pic>
    </p:spTree>
    <p:extLst>
      <p:ext uri="{BB962C8B-B14F-4D97-AF65-F5344CB8AC3E}">
        <p14:creationId xmlns:p14="http://schemas.microsoft.com/office/powerpoint/2010/main" val="2608564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40">
          <a:extLst>
            <a:ext uri="{FF2B5EF4-FFF2-40B4-BE49-F238E27FC236}">
              <a16:creationId xmlns:a16="http://schemas.microsoft.com/office/drawing/2014/main" id="{B8162361-481B-AEE0-CC83-C5394DED249A}"/>
            </a:ext>
          </a:extLst>
        </p:cNvPr>
        <p:cNvGrpSpPr/>
        <p:nvPr/>
      </p:nvGrpSpPr>
      <p:grpSpPr>
        <a:xfrm>
          <a:off x="0" y="0"/>
          <a:ext cx="0" cy="0"/>
          <a:chOff x="0" y="0"/>
          <a:chExt cx="0" cy="0"/>
        </a:xfrm>
      </p:grpSpPr>
      <p:grpSp>
        <p:nvGrpSpPr>
          <p:cNvPr id="342" name="Google Shape;342;p18">
            <a:extLst>
              <a:ext uri="{FF2B5EF4-FFF2-40B4-BE49-F238E27FC236}">
                <a16:creationId xmlns:a16="http://schemas.microsoft.com/office/drawing/2014/main" id="{DEE92E6B-73E1-12D5-B81C-DC3DE5124190}"/>
              </a:ext>
            </a:extLst>
          </p:cNvPr>
          <p:cNvGrpSpPr/>
          <p:nvPr/>
        </p:nvGrpSpPr>
        <p:grpSpPr>
          <a:xfrm>
            <a:off x="0" y="6192687"/>
            <a:ext cx="12192000" cy="668655"/>
            <a:chOff x="0" y="6042212"/>
            <a:chExt cx="12192000" cy="668655"/>
          </a:xfrm>
        </p:grpSpPr>
        <p:sp>
          <p:nvSpPr>
            <p:cNvPr id="343" name="Google Shape;343;p18">
              <a:extLst>
                <a:ext uri="{FF2B5EF4-FFF2-40B4-BE49-F238E27FC236}">
                  <a16:creationId xmlns:a16="http://schemas.microsoft.com/office/drawing/2014/main" id="{A59169ED-689E-356F-0B8A-319031AD6667}"/>
                </a:ext>
              </a:extLst>
            </p:cNvPr>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4" name="Google Shape;344;p18">
              <a:extLst>
                <a:ext uri="{FF2B5EF4-FFF2-40B4-BE49-F238E27FC236}">
                  <a16:creationId xmlns:a16="http://schemas.microsoft.com/office/drawing/2014/main" id="{6C7ACEBD-0D55-4C6D-46BD-5C0AEE53FB56}"/>
                </a:ext>
              </a:extLst>
            </p:cNvPr>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345" name="Google Shape;345;p18">
            <a:extLst>
              <a:ext uri="{FF2B5EF4-FFF2-40B4-BE49-F238E27FC236}">
                <a16:creationId xmlns:a16="http://schemas.microsoft.com/office/drawing/2014/main" id="{AD860F30-C57C-64C9-0626-FF88AF472A2B}"/>
              </a:ext>
            </a:extLst>
          </p:cNvPr>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346" name="Google Shape;346;p18">
            <a:extLst>
              <a:ext uri="{FF2B5EF4-FFF2-40B4-BE49-F238E27FC236}">
                <a16:creationId xmlns:a16="http://schemas.microsoft.com/office/drawing/2014/main" id="{72994EBB-9270-B20E-0D63-548A3BF36E8B}"/>
              </a:ext>
            </a:extLst>
          </p:cNvPr>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347" name="Google Shape;347;p18">
            <a:extLst>
              <a:ext uri="{FF2B5EF4-FFF2-40B4-BE49-F238E27FC236}">
                <a16:creationId xmlns:a16="http://schemas.microsoft.com/office/drawing/2014/main" id="{72AC41F3-DB48-4E35-2B7A-CF3E5C82A6B7}"/>
              </a:ext>
            </a:extLst>
          </p:cNvPr>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3" name="Google Shape;300;p15">
            <a:extLst>
              <a:ext uri="{FF2B5EF4-FFF2-40B4-BE49-F238E27FC236}">
                <a16:creationId xmlns:a16="http://schemas.microsoft.com/office/drawing/2014/main" id="{62EA17FE-1F3A-03EA-171D-DEB3E1A1374C}"/>
              </a:ext>
            </a:extLst>
          </p:cNvPr>
          <p:cNvSpPr txBox="1">
            <a:spLocks/>
          </p:cNvSpPr>
          <p:nvPr/>
        </p:nvSpPr>
        <p:spPr>
          <a:xfrm>
            <a:off x="0" y="0"/>
            <a:ext cx="6817165" cy="628377"/>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Kaplan Meier Plots</a:t>
            </a:r>
          </a:p>
        </p:txBody>
      </p:sp>
      <p:pic>
        <p:nvPicPr>
          <p:cNvPr id="8" name="Picture 7">
            <a:extLst>
              <a:ext uri="{FF2B5EF4-FFF2-40B4-BE49-F238E27FC236}">
                <a16:creationId xmlns:a16="http://schemas.microsoft.com/office/drawing/2014/main" id="{DA981DA8-6706-4713-2AD8-866DD908197C}"/>
              </a:ext>
            </a:extLst>
          </p:cNvPr>
          <p:cNvPicPr>
            <a:picLocks noChangeAspect="1"/>
          </p:cNvPicPr>
          <p:nvPr/>
        </p:nvPicPr>
        <p:blipFill>
          <a:blip r:embed="rId4"/>
          <a:stretch>
            <a:fillRect/>
          </a:stretch>
        </p:blipFill>
        <p:spPr>
          <a:xfrm>
            <a:off x="0" y="653337"/>
            <a:ext cx="10635973" cy="3115110"/>
          </a:xfrm>
          <a:prstGeom prst="rect">
            <a:avLst/>
          </a:prstGeom>
        </p:spPr>
      </p:pic>
      <p:pic>
        <p:nvPicPr>
          <p:cNvPr id="10" name="Picture 9">
            <a:extLst>
              <a:ext uri="{FF2B5EF4-FFF2-40B4-BE49-F238E27FC236}">
                <a16:creationId xmlns:a16="http://schemas.microsoft.com/office/drawing/2014/main" id="{1F198266-27AA-9B50-323F-A9A4EAD3B57B}"/>
              </a:ext>
            </a:extLst>
          </p:cNvPr>
          <p:cNvPicPr>
            <a:picLocks noChangeAspect="1"/>
          </p:cNvPicPr>
          <p:nvPr/>
        </p:nvPicPr>
        <p:blipFill>
          <a:blip r:embed="rId5"/>
          <a:stretch>
            <a:fillRect/>
          </a:stretch>
        </p:blipFill>
        <p:spPr>
          <a:xfrm>
            <a:off x="-14463" y="3733364"/>
            <a:ext cx="10650436" cy="3124636"/>
          </a:xfrm>
          <a:prstGeom prst="rect">
            <a:avLst/>
          </a:prstGeom>
        </p:spPr>
      </p:pic>
    </p:spTree>
    <p:extLst>
      <p:ext uri="{BB962C8B-B14F-4D97-AF65-F5344CB8AC3E}">
        <p14:creationId xmlns:p14="http://schemas.microsoft.com/office/powerpoint/2010/main" val="2177143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g31c90e09af7_2_140"/>
          <p:cNvSpPr/>
          <p:nvPr/>
        </p:nvSpPr>
        <p:spPr>
          <a:xfrm>
            <a:off x="666450" y="1744225"/>
            <a:ext cx="10859100" cy="3116786"/>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300;p15">
            <a:extLst>
              <a:ext uri="{FF2B5EF4-FFF2-40B4-BE49-F238E27FC236}">
                <a16:creationId xmlns:a16="http://schemas.microsoft.com/office/drawing/2014/main" id="{FBE7E36D-A2AA-3D1C-5692-2ED2BCD74ABA}"/>
              </a:ext>
            </a:extLst>
          </p:cNvPr>
          <p:cNvSpPr txBox="1">
            <a:spLocks/>
          </p:cNvSpPr>
          <p:nvPr/>
        </p:nvSpPr>
        <p:spPr>
          <a:xfrm>
            <a:off x="457521" y="790299"/>
            <a:ext cx="6817165" cy="628377"/>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OBJECTIVES</a:t>
            </a:r>
          </a:p>
        </p:txBody>
      </p:sp>
      <p:sp>
        <p:nvSpPr>
          <p:cNvPr id="7" name="Text Placeholder 6">
            <a:extLst>
              <a:ext uri="{FF2B5EF4-FFF2-40B4-BE49-F238E27FC236}">
                <a16:creationId xmlns:a16="http://schemas.microsoft.com/office/drawing/2014/main" id="{B844098D-FD36-2653-93A7-082F64B1A229}"/>
              </a:ext>
            </a:extLst>
          </p:cNvPr>
          <p:cNvSpPr>
            <a:spLocks noGrp="1"/>
          </p:cNvSpPr>
          <p:nvPr>
            <p:ph type="body" idx="1"/>
          </p:nvPr>
        </p:nvSpPr>
        <p:spPr>
          <a:xfrm>
            <a:off x="666450" y="1813314"/>
            <a:ext cx="10835148" cy="2492990"/>
          </a:xfrm>
        </p:spPr>
        <p:txBody>
          <a:bodyPr/>
          <a:lstStyle/>
          <a:p>
            <a:r>
              <a:rPr lang="en-US"/>
              <a:t>Develop a prognostic model that integrates multi-</a:t>
            </a:r>
            <a:r>
              <a:rPr lang="en-US" err="1"/>
              <a:t>omic</a:t>
            </a:r>
            <a:r>
              <a:rPr lang="en-US"/>
              <a:t> data (e.g., genomics, transcriptomics, proteomics) to predict patient outcomes, such as survival, disease progression, and treatment response, while ensuring the model is interpretable and actionable in clinical settings.</a:t>
            </a:r>
            <a:br>
              <a:rPr lang="en-US"/>
            </a:br>
            <a:endParaRPr lang="en-US"/>
          </a:p>
          <a:p>
            <a:r>
              <a:rPr lang="en-US"/>
              <a:t>Identify novel biomarkers that correlate with patient prognosis, utilizing multi-</a:t>
            </a:r>
            <a:r>
              <a:rPr lang="en-US" err="1"/>
              <a:t>omic</a:t>
            </a:r>
            <a:r>
              <a:rPr lang="en-US"/>
              <a:t> data integration to uncover hidden relationships and predictive signals.</a:t>
            </a:r>
            <a:br>
              <a:rPr lang="en-US"/>
            </a:br>
            <a:endParaRPr lang="en-US"/>
          </a:p>
          <a:p>
            <a:r>
              <a:rPr lang="en-US"/>
              <a:t>Develop a standardized, scalable process for integrating multi-</a:t>
            </a:r>
            <a:r>
              <a:rPr lang="en-US" err="1"/>
              <a:t>omic</a:t>
            </a:r>
            <a:r>
              <a:rPr lang="en-US"/>
              <a:t> data to build prognostic models and identify biomarkers, ensuring the methodology is replicable and can be applied across different types of cancers.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3679C44C-AA9C-3154-C141-8D2D5C8E06AC}"/>
            </a:ext>
          </a:extLst>
        </p:cNvPr>
        <p:cNvGrpSpPr/>
        <p:nvPr/>
      </p:nvGrpSpPr>
      <p:grpSpPr>
        <a:xfrm>
          <a:off x="0" y="0"/>
          <a:ext cx="0" cy="0"/>
          <a:chOff x="0" y="0"/>
          <a:chExt cx="0" cy="0"/>
        </a:xfrm>
      </p:grpSpPr>
      <p:sp>
        <p:nvSpPr>
          <p:cNvPr id="520" name="Google Shape;520;g31c90e09af7_2_140">
            <a:extLst>
              <a:ext uri="{FF2B5EF4-FFF2-40B4-BE49-F238E27FC236}">
                <a16:creationId xmlns:a16="http://schemas.microsoft.com/office/drawing/2014/main" id="{7BA4B2AA-0DFD-B25E-DCBE-BFA3577A63E9}"/>
              </a:ext>
            </a:extLst>
          </p:cNvPr>
          <p:cNvSpPr/>
          <p:nvPr/>
        </p:nvSpPr>
        <p:spPr>
          <a:xfrm>
            <a:off x="666450" y="1744225"/>
            <a:ext cx="10859100" cy="3116786"/>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300;p15">
            <a:extLst>
              <a:ext uri="{FF2B5EF4-FFF2-40B4-BE49-F238E27FC236}">
                <a16:creationId xmlns:a16="http://schemas.microsoft.com/office/drawing/2014/main" id="{5794922F-FDC8-67C8-6D45-18D3963044C1}"/>
              </a:ext>
            </a:extLst>
          </p:cNvPr>
          <p:cNvSpPr txBox="1">
            <a:spLocks/>
          </p:cNvSpPr>
          <p:nvPr/>
        </p:nvSpPr>
        <p:spPr>
          <a:xfrm>
            <a:off x="457521" y="790299"/>
            <a:ext cx="6817165" cy="628377"/>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r>
              <a:rPr lang="en-US" sz="4000" b="1">
                <a:solidFill>
                  <a:schemeClr val="dk1"/>
                </a:solidFill>
                <a:latin typeface="Tahoma"/>
                <a:ea typeface="Tahoma"/>
                <a:cs typeface="Tahoma"/>
              </a:rPr>
              <a:t>FUTURE WORK</a:t>
            </a:r>
          </a:p>
        </p:txBody>
      </p:sp>
      <p:sp>
        <p:nvSpPr>
          <p:cNvPr id="7" name="Text Placeholder 6">
            <a:extLst>
              <a:ext uri="{FF2B5EF4-FFF2-40B4-BE49-F238E27FC236}">
                <a16:creationId xmlns:a16="http://schemas.microsoft.com/office/drawing/2014/main" id="{06B7AA17-FA2F-6129-27C7-877A2D510C6D}"/>
              </a:ext>
            </a:extLst>
          </p:cNvPr>
          <p:cNvSpPr>
            <a:spLocks noGrp="1"/>
          </p:cNvSpPr>
          <p:nvPr>
            <p:ph type="body" idx="1"/>
          </p:nvPr>
        </p:nvSpPr>
        <p:spPr>
          <a:xfrm>
            <a:off x="666450" y="1813314"/>
            <a:ext cx="10835148" cy="3830402"/>
          </a:xfrm>
        </p:spPr>
        <p:txBody>
          <a:bodyPr/>
          <a:lstStyle/>
          <a:p>
            <a:r>
              <a:rPr lang="en-US"/>
              <a:t>Expand Data Collection Across Diverse Populations:</a:t>
            </a:r>
            <a:br>
              <a:rPr lang="en-US"/>
            </a:br>
            <a:r>
              <a:rPr lang="en-US"/>
              <a:t>Broaden data collection efforts to encompass a wider variety of demographic groups, ensuring enhanced model performance and generalizability across different populations.</a:t>
            </a:r>
            <a:br>
              <a:rPr lang="en-US"/>
            </a:br>
            <a:endParaRPr lang="en-US"/>
          </a:p>
          <a:p>
            <a:r>
              <a:rPr lang="en-US"/>
              <a:t>Integrate with Existing Systems:</a:t>
            </a:r>
            <a:br>
              <a:rPr lang="en-US"/>
            </a:br>
            <a:r>
              <a:rPr lang="en-US"/>
              <a:t>Develop seamless integrations with existing healthcare systems to facilitate efficient data exchange and improve the scalability and applicability of predictive models.</a:t>
            </a:r>
            <a:br>
              <a:rPr lang="en-US"/>
            </a:br>
            <a:endParaRPr lang="en-US"/>
          </a:p>
          <a:p>
            <a:r>
              <a:rPr lang="en-US"/>
              <a:t>Implement Additional Industry-Relevant Features:</a:t>
            </a:r>
            <a:br>
              <a:rPr lang="en-US"/>
            </a:br>
            <a:r>
              <a:rPr lang="en-US"/>
              <a:t>Incorporate additional features and variables that are critical to industry requirements, ensuring the model addresses emerging needs and enhances its practical utility in clinical settings.</a:t>
            </a:r>
          </a:p>
        </p:txBody>
      </p:sp>
      <p:pic>
        <p:nvPicPr>
          <p:cNvPr id="3" name="Graphic 2">
            <a:extLst>
              <a:ext uri="{FF2B5EF4-FFF2-40B4-BE49-F238E27FC236}">
                <a16:creationId xmlns:a16="http://schemas.microsoft.com/office/drawing/2014/main" id="{6CCE73A5-1727-70AA-7952-55F8634E9D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1200" y="2128837"/>
            <a:ext cx="8229600" cy="2600325"/>
          </a:xfrm>
          <a:prstGeom prst="rect">
            <a:avLst/>
          </a:prstGeom>
        </p:spPr>
      </p:pic>
    </p:spTree>
    <p:extLst>
      <p:ext uri="{BB962C8B-B14F-4D97-AF65-F5344CB8AC3E}">
        <p14:creationId xmlns:p14="http://schemas.microsoft.com/office/powerpoint/2010/main" val="868566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525"/>
        <p:cNvGrpSpPr/>
        <p:nvPr/>
      </p:nvGrpSpPr>
      <p:grpSpPr>
        <a:xfrm>
          <a:off x="0" y="0"/>
          <a:ext cx="0" cy="0"/>
          <a:chOff x="0" y="0"/>
          <a:chExt cx="0" cy="0"/>
        </a:xfrm>
      </p:grpSpPr>
      <p:sp>
        <p:nvSpPr>
          <p:cNvPr id="526" name="Google Shape;526;p22"/>
          <p:cNvSpPr/>
          <p:nvPr/>
        </p:nvSpPr>
        <p:spPr>
          <a:xfrm>
            <a:off x="905933" y="934156"/>
            <a:ext cx="954357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257"/>
              </a:lnSpc>
              <a:spcBef>
                <a:spcPts val="0"/>
              </a:spcBef>
              <a:spcAft>
                <a:spcPts val="0"/>
              </a:spcAft>
              <a:buNone/>
            </a:pPr>
            <a:r>
              <a:rPr lang="en-US" sz="4850" b="1">
                <a:solidFill>
                  <a:schemeClr val="dk1"/>
                </a:solidFill>
                <a:latin typeface="Merriweather"/>
                <a:ea typeface="Merriweather"/>
                <a:cs typeface="Merriweather"/>
                <a:sym typeface="Merriweather"/>
              </a:rPr>
              <a:t>IT2342226 | AHAMED A.S.S</a:t>
            </a:r>
            <a:endParaRPr sz="4850">
              <a:solidFill>
                <a:schemeClr val="dk1"/>
              </a:solidFill>
              <a:latin typeface="Merriweather"/>
              <a:ea typeface="Merriweather"/>
              <a:cs typeface="Merriweather"/>
              <a:sym typeface="Merriweather"/>
            </a:endParaRPr>
          </a:p>
        </p:txBody>
      </p:sp>
      <p:sp>
        <p:nvSpPr>
          <p:cNvPr id="527" name="Google Shape;527;p22"/>
          <p:cNvSpPr/>
          <p:nvPr/>
        </p:nvSpPr>
        <p:spPr>
          <a:xfrm>
            <a:off x="1785293" y="2037016"/>
            <a:ext cx="615005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6583"/>
              </a:lnSpc>
              <a:spcBef>
                <a:spcPts val="0"/>
              </a:spcBef>
              <a:spcAft>
                <a:spcPts val="0"/>
              </a:spcAft>
              <a:buClr>
                <a:schemeClr val="dk1"/>
              </a:buClr>
              <a:buSzPts val="2400"/>
              <a:buFont typeface="Merriweather"/>
              <a:buNone/>
            </a:pPr>
            <a:r>
              <a:rPr lang="en-US" sz="2400" b="1">
                <a:solidFill>
                  <a:schemeClr val="dk1"/>
                </a:solidFill>
                <a:latin typeface="Merriweather"/>
                <a:ea typeface="Merriweather"/>
                <a:cs typeface="Merriweather"/>
                <a:sym typeface="Merriweather"/>
              </a:rPr>
              <a:t>BSc (Hons) Information Technology Specializing in Data Science Secure</a:t>
            </a:r>
            <a:endParaRPr sz="2400">
              <a:solidFill>
                <a:schemeClr val="dk1"/>
              </a:solidFill>
              <a:latin typeface="Merriweather"/>
              <a:ea typeface="Merriweather"/>
              <a:cs typeface="Merriweather"/>
              <a:sym typeface="Merriweather"/>
            </a:endParaRPr>
          </a:p>
        </p:txBody>
      </p:sp>
      <p:sp>
        <p:nvSpPr>
          <p:cNvPr id="528" name="Google Shape;528;p22"/>
          <p:cNvSpPr/>
          <p:nvPr/>
        </p:nvSpPr>
        <p:spPr>
          <a:xfrm>
            <a:off x="2038281" y="3897433"/>
            <a:ext cx="6150054" cy="790099"/>
          </a:xfrm>
          <a:prstGeom prst="rect">
            <a:avLst/>
          </a:prstGeom>
          <a:noFill/>
          <a:ln>
            <a:noFill/>
          </a:ln>
        </p:spPr>
        <p:txBody>
          <a:bodyPr spcFirstLastPara="1" wrap="square" lIns="91425" tIns="45700" rIns="91425" bIns="45700" anchor="t" anchorCtr="0">
            <a:noAutofit/>
          </a:bodyPr>
          <a:lstStyle/>
          <a:p>
            <a:pPr marL="0" marR="0" lvl="0" indent="0" algn="ctr" rtl="0">
              <a:lnSpc>
                <a:spcPct val="155500"/>
              </a:lnSpc>
              <a:spcBef>
                <a:spcPts val="0"/>
              </a:spcBef>
              <a:spcAft>
                <a:spcPts val="0"/>
              </a:spcAft>
              <a:buNone/>
            </a:pPr>
            <a:r>
              <a:rPr lang="en-US" sz="1900" b="1">
                <a:solidFill>
                  <a:schemeClr val="dk1"/>
                </a:solidFill>
                <a:latin typeface="Open Sans"/>
                <a:ea typeface="Open Sans"/>
                <a:cs typeface="Open Sans"/>
                <a:sym typeface="Open Sans"/>
              </a:rPr>
              <a:t>Machine learning for </a:t>
            </a:r>
            <a:r>
              <a:rPr lang="en-US" sz="2000" b="1">
                <a:solidFill>
                  <a:schemeClr val="dk1"/>
                </a:solidFill>
                <a:latin typeface="Calibri"/>
                <a:ea typeface="Calibri"/>
                <a:cs typeface="Calibri"/>
                <a:sym typeface="Calibri"/>
              </a:rPr>
              <a:t>Non-Small Cell Lung</a:t>
            </a:r>
            <a:r>
              <a:rPr lang="en-US" sz="1900" b="1">
                <a:solidFill>
                  <a:schemeClr val="dk1"/>
                </a:solidFill>
                <a:latin typeface="Calibri"/>
                <a:ea typeface="Calibri"/>
                <a:cs typeface="Calibri"/>
                <a:sym typeface="Calibri"/>
              </a:rPr>
              <a:t> Cancer</a:t>
            </a:r>
            <a:r>
              <a:rPr lang="en-US" sz="1900" b="1">
                <a:solidFill>
                  <a:schemeClr val="dk1"/>
                </a:solidFill>
                <a:latin typeface="Open Sans"/>
                <a:ea typeface="Open Sans"/>
                <a:cs typeface="Open Sans"/>
                <a:sym typeface="Open Sans"/>
              </a:rPr>
              <a:t> complication Prediction</a:t>
            </a:r>
            <a:endParaRPr/>
          </a:p>
        </p:txBody>
      </p:sp>
      <p:sp>
        <p:nvSpPr>
          <p:cNvPr id="529" name="Google Shape;529;p22"/>
          <p:cNvSpPr/>
          <p:nvPr/>
        </p:nvSpPr>
        <p:spPr>
          <a:xfrm>
            <a:off x="5310263" y="3375074"/>
            <a:ext cx="3939778"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Calibri"/>
              <a:buNone/>
            </a:pPr>
            <a:endParaRPr sz="2430">
              <a:solidFill>
                <a:schemeClr val="dk1"/>
              </a:solidFill>
              <a:latin typeface="Calibri"/>
              <a:ea typeface="Calibri"/>
              <a:cs typeface="Calibri"/>
              <a:sym typeface="Calibri"/>
            </a:endParaRPr>
          </a:p>
        </p:txBody>
      </p:sp>
      <p:pic>
        <p:nvPicPr>
          <p:cNvPr id="530" name="Google Shape;530;p22"/>
          <p:cNvPicPr preferRelativeResize="0"/>
          <p:nvPr/>
        </p:nvPicPr>
        <p:blipFill rotWithShape="1">
          <a:blip r:embed="rId3">
            <a:alphaModFix/>
          </a:blip>
          <a:srcRect l="19932" t="85" r="17422" b="19508"/>
          <a:stretch/>
        </p:blipFill>
        <p:spPr>
          <a:xfrm>
            <a:off x="9829800" y="1223358"/>
            <a:ext cx="1676399" cy="2151716"/>
          </a:xfrm>
          <a:prstGeom prst="rect">
            <a:avLst/>
          </a:prstGeom>
          <a:noFill/>
          <a:ln>
            <a:noFill/>
          </a:ln>
        </p:spPr>
      </p:pic>
      <p:grpSp>
        <p:nvGrpSpPr>
          <p:cNvPr id="531" name="Google Shape;531;p22"/>
          <p:cNvGrpSpPr/>
          <p:nvPr/>
        </p:nvGrpSpPr>
        <p:grpSpPr>
          <a:xfrm>
            <a:off x="0" y="6169535"/>
            <a:ext cx="12192000" cy="668655"/>
            <a:chOff x="0" y="6042212"/>
            <a:chExt cx="12192000" cy="668655"/>
          </a:xfrm>
        </p:grpSpPr>
        <p:sp>
          <p:nvSpPr>
            <p:cNvPr id="532" name="Google Shape;532;p22"/>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33" name="Google Shape;533;p22"/>
            <p:cNvPicPr preferRelativeResize="0"/>
            <p:nvPr/>
          </p:nvPicPr>
          <p:blipFill rotWithShape="1">
            <a:blip r:embed="rId4">
              <a:alphaModFix/>
            </a:blip>
            <a:srcRect/>
            <a:stretch/>
          </p:blipFill>
          <p:spPr>
            <a:xfrm>
              <a:off x="208502" y="6208330"/>
              <a:ext cx="1859168" cy="331995"/>
            </a:xfrm>
            <a:prstGeom prst="rect">
              <a:avLst/>
            </a:prstGeom>
            <a:solidFill>
              <a:srgbClr val="31859B"/>
            </a:solidFill>
            <a:ln>
              <a:noFill/>
            </a:ln>
          </p:spPr>
        </p:pic>
      </p:grpSp>
      <p:sp>
        <p:nvSpPr>
          <p:cNvPr id="534" name="Google Shape;534;p22"/>
          <p:cNvSpPr txBox="1"/>
          <p:nvPr/>
        </p:nvSpPr>
        <p:spPr>
          <a:xfrm>
            <a:off x="3552123" y="6299194"/>
            <a:ext cx="3517265" cy="541623"/>
          </a:xfrm>
          <a:prstGeom prst="rect">
            <a:avLst/>
          </a:prstGeom>
          <a:solidFill>
            <a:srgbClr val="31859B"/>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35" name="Google Shape;535;p22"/>
          <p:cNvSpPr txBox="1"/>
          <p:nvPr/>
        </p:nvSpPr>
        <p:spPr>
          <a:xfrm>
            <a:off x="10839915" y="6352625"/>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536" name="Google Shape;536;p22"/>
          <p:cNvSpPr txBox="1"/>
          <p:nvPr/>
        </p:nvSpPr>
        <p:spPr>
          <a:xfrm>
            <a:off x="7918099" y="6302277"/>
            <a:ext cx="2087385" cy="555280"/>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540"/>
        <p:cNvGrpSpPr/>
        <p:nvPr/>
      </p:nvGrpSpPr>
      <p:grpSpPr>
        <a:xfrm>
          <a:off x="0" y="0"/>
          <a:ext cx="0" cy="0"/>
          <a:chOff x="0" y="0"/>
          <a:chExt cx="0" cy="0"/>
        </a:xfrm>
      </p:grpSpPr>
      <p:sp>
        <p:nvSpPr>
          <p:cNvPr id="541" name="Google Shape;541;p23"/>
          <p:cNvSpPr txBox="1">
            <a:spLocks noGrp="1"/>
          </p:cNvSpPr>
          <p:nvPr>
            <p:ph type="title"/>
          </p:nvPr>
        </p:nvSpPr>
        <p:spPr>
          <a:xfrm>
            <a:off x="1788978" y="786900"/>
            <a:ext cx="69366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Research Question</a:t>
            </a:r>
            <a:endParaRPr sz="4000">
              <a:solidFill>
                <a:schemeClr val="dk1"/>
              </a:solidFill>
            </a:endParaRPr>
          </a:p>
        </p:txBody>
      </p:sp>
      <p:grpSp>
        <p:nvGrpSpPr>
          <p:cNvPr id="542" name="Google Shape;542;p23"/>
          <p:cNvGrpSpPr/>
          <p:nvPr/>
        </p:nvGrpSpPr>
        <p:grpSpPr>
          <a:xfrm>
            <a:off x="0" y="6181106"/>
            <a:ext cx="12192000" cy="668655"/>
            <a:chOff x="0" y="6042212"/>
            <a:chExt cx="12192000" cy="668655"/>
          </a:xfrm>
        </p:grpSpPr>
        <p:sp>
          <p:nvSpPr>
            <p:cNvPr id="543" name="Google Shape;543;p23"/>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44" name="Google Shape;544;p23"/>
            <p:cNvPicPr preferRelativeResize="0"/>
            <p:nvPr/>
          </p:nvPicPr>
          <p:blipFill rotWithShape="1">
            <a:blip r:embed="rId3">
              <a:alphaModFix/>
            </a:blip>
            <a:srcRect/>
            <a:stretch/>
          </p:blipFill>
          <p:spPr>
            <a:xfrm>
              <a:off x="208502" y="6208330"/>
              <a:ext cx="1859168" cy="331995"/>
            </a:xfrm>
            <a:prstGeom prst="rect">
              <a:avLst/>
            </a:prstGeom>
            <a:noFill/>
            <a:ln>
              <a:noFill/>
            </a:ln>
          </p:spPr>
        </p:pic>
      </p:grpSp>
      <p:sp>
        <p:nvSpPr>
          <p:cNvPr id="545" name="Google Shape;545;p23"/>
          <p:cNvSpPr txBox="1"/>
          <p:nvPr/>
        </p:nvSpPr>
        <p:spPr>
          <a:xfrm>
            <a:off x="3552123" y="6367210"/>
            <a:ext cx="3517265" cy="270843"/>
          </a:xfrm>
          <a:prstGeom prst="rect">
            <a:avLst/>
          </a:prstGeom>
          <a:no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sz="1800">
              <a:solidFill>
                <a:schemeClr val="dk1"/>
              </a:solidFill>
              <a:latin typeface="Calibri"/>
              <a:ea typeface="Calibri"/>
              <a:cs typeface="Calibri"/>
              <a:sym typeface="Calibri"/>
            </a:endParaRPr>
          </a:p>
        </p:txBody>
      </p:sp>
      <p:sp>
        <p:nvSpPr>
          <p:cNvPr id="546" name="Google Shape;546;p23"/>
          <p:cNvSpPr txBox="1">
            <a:spLocks noGrp="1"/>
          </p:cNvSpPr>
          <p:nvPr>
            <p:ph type="dt" idx="10"/>
          </p:nvPr>
        </p:nvSpPr>
        <p:spPr>
          <a:xfrm>
            <a:off x="10839915" y="6364196"/>
            <a:ext cx="1130934"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2025/03/19</a:t>
            </a:r>
            <a:endParaRPr/>
          </a:p>
        </p:txBody>
      </p:sp>
      <p:sp>
        <p:nvSpPr>
          <p:cNvPr id="547" name="Google Shape;547;p23"/>
          <p:cNvSpPr txBox="1">
            <a:spLocks noGrp="1"/>
          </p:cNvSpPr>
          <p:nvPr>
            <p:ph type="ftr" idx="11"/>
          </p:nvPr>
        </p:nvSpPr>
        <p:spPr>
          <a:xfrm>
            <a:off x="7932210" y="6370292"/>
            <a:ext cx="2073274" cy="555280"/>
          </a:xfrm>
          <a:prstGeom prst="rect">
            <a:avLst/>
          </a:prstGeom>
          <a:no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a:p>
            <a:pPr marL="12700" lvl="0" indent="0" algn="l" rtl="0">
              <a:lnSpc>
                <a:spcPct val="100000"/>
              </a:lnSpc>
              <a:spcBef>
                <a:spcPts val="10"/>
              </a:spcBef>
              <a:spcAft>
                <a:spcPts val="0"/>
              </a:spcAft>
              <a:buNone/>
            </a:pPr>
            <a:endParaRPr>
              <a:solidFill>
                <a:schemeClr val="dk1"/>
              </a:solidFill>
            </a:endParaRPr>
          </a:p>
        </p:txBody>
      </p:sp>
      <p:grpSp>
        <p:nvGrpSpPr>
          <p:cNvPr id="548" name="Google Shape;548;p23"/>
          <p:cNvGrpSpPr/>
          <p:nvPr/>
        </p:nvGrpSpPr>
        <p:grpSpPr>
          <a:xfrm>
            <a:off x="1410404" y="1725460"/>
            <a:ext cx="9407525" cy="3532504"/>
            <a:chOff x="1410404" y="1725460"/>
            <a:chExt cx="9407525" cy="3532504"/>
          </a:xfrm>
        </p:grpSpPr>
        <p:sp>
          <p:nvSpPr>
            <p:cNvPr id="549" name="Google Shape;549;p23"/>
            <p:cNvSpPr/>
            <p:nvPr/>
          </p:nvSpPr>
          <p:spPr>
            <a:xfrm>
              <a:off x="1410404" y="1725460"/>
              <a:ext cx="9407525" cy="3532504"/>
            </a:xfrm>
            <a:custGeom>
              <a:avLst/>
              <a:gdLst/>
              <a:ahLst/>
              <a:cxnLst/>
              <a:rect l="l" t="t" r="r" b="b"/>
              <a:pathLst>
                <a:path w="9407525" h="3532504" extrusionOk="0">
                  <a:moveTo>
                    <a:pt x="9407047" y="0"/>
                  </a:moveTo>
                  <a:lnTo>
                    <a:pt x="588732" y="0"/>
                  </a:lnTo>
                  <a:lnTo>
                    <a:pt x="540447" y="1951"/>
                  </a:lnTo>
                  <a:lnTo>
                    <a:pt x="493237" y="7705"/>
                  </a:lnTo>
                  <a:lnTo>
                    <a:pt x="447253" y="17110"/>
                  </a:lnTo>
                  <a:lnTo>
                    <a:pt x="402647" y="30014"/>
                  </a:lnTo>
                  <a:lnTo>
                    <a:pt x="359571" y="46265"/>
                  </a:lnTo>
                  <a:lnTo>
                    <a:pt x="318176" y="65713"/>
                  </a:lnTo>
                  <a:lnTo>
                    <a:pt x="278613" y="88205"/>
                  </a:lnTo>
                  <a:lnTo>
                    <a:pt x="241034" y="113591"/>
                  </a:lnTo>
                  <a:lnTo>
                    <a:pt x="205591" y="141718"/>
                  </a:lnTo>
                  <a:lnTo>
                    <a:pt x="172435" y="172435"/>
                  </a:lnTo>
                  <a:lnTo>
                    <a:pt x="141718" y="205592"/>
                  </a:lnTo>
                  <a:lnTo>
                    <a:pt x="113591" y="241035"/>
                  </a:lnTo>
                  <a:lnTo>
                    <a:pt x="88205" y="278613"/>
                  </a:lnTo>
                  <a:lnTo>
                    <a:pt x="65713" y="318176"/>
                  </a:lnTo>
                  <a:lnTo>
                    <a:pt x="46265" y="359571"/>
                  </a:lnTo>
                  <a:lnTo>
                    <a:pt x="30013" y="402648"/>
                  </a:lnTo>
                  <a:lnTo>
                    <a:pt x="17110" y="447254"/>
                  </a:lnTo>
                  <a:lnTo>
                    <a:pt x="7705" y="493238"/>
                  </a:lnTo>
                  <a:lnTo>
                    <a:pt x="1951" y="540448"/>
                  </a:lnTo>
                  <a:lnTo>
                    <a:pt x="0" y="588733"/>
                  </a:lnTo>
                  <a:lnTo>
                    <a:pt x="0" y="3532338"/>
                  </a:lnTo>
                  <a:lnTo>
                    <a:pt x="8818314" y="3532338"/>
                  </a:lnTo>
                  <a:lnTo>
                    <a:pt x="8866600" y="3530386"/>
                  </a:lnTo>
                  <a:lnTo>
                    <a:pt x="8913810" y="3524633"/>
                  </a:lnTo>
                  <a:lnTo>
                    <a:pt x="8959794" y="3515228"/>
                  </a:lnTo>
                  <a:lnTo>
                    <a:pt x="9004399" y="3502324"/>
                  </a:lnTo>
                  <a:lnTo>
                    <a:pt x="9047476" y="3486073"/>
                  </a:lnTo>
                  <a:lnTo>
                    <a:pt x="9088871" y="3466625"/>
                  </a:lnTo>
                  <a:lnTo>
                    <a:pt x="9128434" y="3444132"/>
                  </a:lnTo>
                  <a:lnTo>
                    <a:pt x="9166012" y="3418747"/>
                  </a:lnTo>
                  <a:lnTo>
                    <a:pt x="9201455" y="3390620"/>
                  </a:lnTo>
                  <a:lnTo>
                    <a:pt x="9234611" y="3359902"/>
                  </a:lnTo>
                  <a:lnTo>
                    <a:pt x="9265328" y="3326746"/>
                  </a:lnTo>
                  <a:lnTo>
                    <a:pt x="9293456" y="3291303"/>
                  </a:lnTo>
                  <a:lnTo>
                    <a:pt x="9318841" y="3253725"/>
                  </a:lnTo>
                  <a:lnTo>
                    <a:pt x="9341334" y="3214162"/>
                  </a:lnTo>
                  <a:lnTo>
                    <a:pt x="9360781" y="3172767"/>
                  </a:lnTo>
                  <a:lnTo>
                    <a:pt x="9377033" y="3129691"/>
                  </a:lnTo>
                  <a:lnTo>
                    <a:pt x="9389937" y="3085085"/>
                  </a:lnTo>
                  <a:lnTo>
                    <a:pt x="9399341" y="3039101"/>
                  </a:lnTo>
                  <a:lnTo>
                    <a:pt x="9405095" y="2991891"/>
                  </a:lnTo>
                  <a:lnTo>
                    <a:pt x="9407047" y="2943606"/>
                  </a:lnTo>
                  <a:lnTo>
                    <a:pt x="9407047"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23"/>
            <p:cNvSpPr/>
            <p:nvPr/>
          </p:nvSpPr>
          <p:spPr>
            <a:xfrm>
              <a:off x="1410404" y="1725460"/>
              <a:ext cx="9407525" cy="3532504"/>
            </a:xfrm>
            <a:custGeom>
              <a:avLst/>
              <a:gdLst/>
              <a:ahLst/>
              <a:cxnLst/>
              <a:rect l="l" t="t" r="r" b="b"/>
              <a:pathLst>
                <a:path w="9407525" h="3532504" extrusionOk="0">
                  <a:moveTo>
                    <a:pt x="588732" y="0"/>
                  </a:moveTo>
                  <a:lnTo>
                    <a:pt x="9407047" y="0"/>
                  </a:lnTo>
                  <a:lnTo>
                    <a:pt x="9407047" y="2943606"/>
                  </a:lnTo>
                  <a:lnTo>
                    <a:pt x="9405095" y="2991891"/>
                  </a:lnTo>
                  <a:lnTo>
                    <a:pt x="9399341" y="3039101"/>
                  </a:lnTo>
                  <a:lnTo>
                    <a:pt x="9389937" y="3085085"/>
                  </a:lnTo>
                  <a:lnTo>
                    <a:pt x="9377033" y="3129691"/>
                  </a:lnTo>
                  <a:lnTo>
                    <a:pt x="9360781" y="3172767"/>
                  </a:lnTo>
                  <a:lnTo>
                    <a:pt x="9341333" y="3214162"/>
                  </a:lnTo>
                  <a:lnTo>
                    <a:pt x="9318841" y="3253725"/>
                  </a:lnTo>
                  <a:lnTo>
                    <a:pt x="9293456" y="3291304"/>
                  </a:lnTo>
                  <a:lnTo>
                    <a:pt x="9265328" y="3326747"/>
                  </a:lnTo>
                  <a:lnTo>
                    <a:pt x="9234611" y="3359903"/>
                  </a:lnTo>
                  <a:lnTo>
                    <a:pt x="9201455" y="3390620"/>
                  </a:lnTo>
                  <a:lnTo>
                    <a:pt x="9166012" y="3418747"/>
                  </a:lnTo>
                  <a:lnTo>
                    <a:pt x="9128434" y="3444133"/>
                  </a:lnTo>
                  <a:lnTo>
                    <a:pt x="9088871" y="3466625"/>
                  </a:lnTo>
                  <a:lnTo>
                    <a:pt x="9047476" y="3486073"/>
                  </a:lnTo>
                  <a:lnTo>
                    <a:pt x="9004400" y="3502325"/>
                  </a:lnTo>
                  <a:lnTo>
                    <a:pt x="8959794" y="3515228"/>
                  </a:lnTo>
                  <a:lnTo>
                    <a:pt x="8913810" y="3524633"/>
                  </a:lnTo>
                  <a:lnTo>
                    <a:pt x="8866600" y="3530387"/>
                  </a:lnTo>
                  <a:lnTo>
                    <a:pt x="8818315" y="3532339"/>
                  </a:lnTo>
                  <a:lnTo>
                    <a:pt x="0" y="3532339"/>
                  </a:lnTo>
                  <a:lnTo>
                    <a:pt x="0" y="588733"/>
                  </a:lnTo>
                  <a:lnTo>
                    <a:pt x="1951" y="540448"/>
                  </a:lnTo>
                  <a:lnTo>
                    <a:pt x="7705" y="493237"/>
                  </a:lnTo>
                  <a:lnTo>
                    <a:pt x="17110" y="447254"/>
                  </a:lnTo>
                  <a:lnTo>
                    <a:pt x="30013" y="402648"/>
                  </a:lnTo>
                  <a:lnTo>
                    <a:pt x="46265" y="359571"/>
                  </a:lnTo>
                  <a:lnTo>
                    <a:pt x="65713" y="318176"/>
                  </a:lnTo>
                  <a:lnTo>
                    <a:pt x="88205" y="278613"/>
                  </a:lnTo>
                  <a:lnTo>
                    <a:pt x="113591" y="241035"/>
                  </a:lnTo>
                  <a:lnTo>
                    <a:pt x="141718" y="205592"/>
                  </a:lnTo>
                  <a:lnTo>
                    <a:pt x="172435" y="172436"/>
                  </a:lnTo>
                  <a:lnTo>
                    <a:pt x="205591" y="141718"/>
                  </a:lnTo>
                  <a:lnTo>
                    <a:pt x="241034" y="113591"/>
                  </a:lnTo>
                  <a:lnTo>
                    <a:pt x="278613" y="88205"/>
                  </a:lnTo>
                  <a:lnTo>
                    <a:pt x="318176" y="65713"/>
                  </a:lnTo>
                  <a:lnTo>
                    <a:pt x="359571" y="46265"/>
                  </a:lnTo>
                  <a:lnTo>
                    <a:pt x="402647" y="30014"/>
                  </a:lnTo>
                  <a:lnTo>
                    <a:pt x="447253" y="17110"/>
                  </a:lnTo>
                  <a:lnTo>
                    <a:pt x="493237" y="7705"/>
                  </a:lnTo>
                  <a:lnTo>
                    <a:pt x="540447" y="1951"/>
                  </a:lnTo>
                  <a:lnTo>
                    <a:pt x="588732" y="0"/>
                  </a:lnTo>
                  <a:close/>
                </a:path>
              </a:pathLst>
            </a:custGeom>
            <a:no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51" name="Google Shape;551;p23"/>
          <p:cNvSpPr txBox="1"/>
          <p:nvPr/>
        </p:nvSpPr>
        <p:spPr>
          <a:xfrm>
            <a:off x="1788975" y="2173731"/>
            <a:ext cx="8646795" cy="2599409"/>
          </a:xfrm>
          <a:prstGeom prst="rect">
            <a:avLst/>
          </a:prstGeom>
          <a:noFill/>
          <a:ln>
            <a:noFill/>
          </a:ln>
        </p:spPr>
        <p:txBody>
          <a:bodyPr spcFirstLastPara="1" wrap="square" lIns="0" tIns="13950" rIns="0" bIns="0" anchor="t" anchorCtr="0">
            <a:spAutoFit/>
          </a:bodyPr>
          <a:lstStyle/>
          <a:p>
            <a:pPr marL="57150" marR="48260" indent="-635" algn="ctr">
              <a:lnSpc>
                <a:spcPct val="99600"/>
              </a:lnSpc>
            </a:pPr>
            <a:r>
              <a:rPr lang="en-US" sz="2800" b="1">
                <a:solidFill>
                  <a:schemeClr val="dk1"/>
                </a:solidFill>
                <a:latin typeface="Tahoma"/>
                <a:ea typeface="Tahoma"/>
                <a:cs typeface="Tahoma"/>
                <a:sym typeface="Tahoma"/>
              </a:rPr>
              <a:t>How can we accurately predict Complication in lung cancer (NSCLC) leveraging patient Diagnostic and treatment specific data and modeling techniques, to optimize treatment strategies and improve overall patient outcomes?</a:t>
            </a:r>
            <a:endParaRPr lang="en-US" sz="1800" b="1">
              <a:solidFill>
                <a:schemeClr val="dk1"/>
              </a:solidFill>
              <a:latin typeface="Calibri"/>
              <a:ea typeface="Calibri"/>
              <a:cs typeface="Calibri"/>
              <a:sym typeface="Calibri"/>
            </a:endParaRPr>
          </a:p>
        </p:txBody>
      </p:sp>
      <p:sp>
        <p:nvSpPr>
          <p:cNvPr id="552" name="Google Shape;552;p23"/>
          <p:cNvSpPr txBox="1"/>
          <p:nvPr/>
        </p:nvSpPr>
        <p:spPr>
          <a:xfrm>
            <a:off x="10825804" y="6366736"/>
            <a:ext cx="1130934" cy="278281"/>
          </a:xfrm>
          <a:prstGeom prst="rect">
            <a:avLst/>
          </a:prstGeom>
          <a:solidFill>
            <a:srgbClr val="FBD4B4"/>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latin typeface="Calibri"/>
                <a:ea typeface="Calibri"/>
                <a:cs typeface="Calibri"/>
                <a:sym typeface="Calibri"/>
              </a:rPr>
              <a:t>2025/03/19</a:t>
            </a:r>
            <a:endParaRPr/>
          </a:p>
        </p:txBody>
      </p:sp>
      <p:grpSp>
        <p:nvGrpSpPr>
          <p:cNvPr id="553" name="Google Shape;553;p23"/>
          <p:cNvGrpSpPr/>
          <p:nvPr/>
        </p:nvGrpSpPr>
        <p:grpSpPr>
          <a:xfrm>
            <a:off x="0" y="6169535"/>
            <a:ext cx="12192000" cy="668655"/>
            <a:chOff x="0" y="6169535"/>
            <a:chExt cx="12192000" cy="668655"/>
          </a:xfrm>
        </p:grpSpPr>
        <p:sp>
          <p:nvSpPr>
            <p:cNvPr id="554" name="Google Shape;554;p23"/>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55" name="Google Shape;555;p23"/>
            <p:cNvPicPr preferRelativeResize="0"/>
            <p:nvPr/>
          </p:nvPicPr>
          <p:blipFill rotWithShape="1">
            <a:blip r:embed="rId3">
              <a:alphaModFix/>
            </a:blip>
            <a:srcRect/>
            <a:stretch/>
          </p:blipFill>
          <p:spPr>
            <a:xfrm>
              <a:off x="208502" y="6335653"/>
              <a:ext cx="1859168" cy="331995"/>
            </a:xfrm>
            <a:prstGeom prst="rect">
              <a:avLst/>
            </a:prstGeom>
            <a:solidFill>
              <a:srgbClr val="31859B"/>
            </a:solidFill>
            <a:ln>
              <a:noFill/>
            </a:ln>
          </p:spPr>
        </p:pic>
      </p:grpSp>
      <p:sp>
        <p:nvSpPr>
          <p:cNvPr id="556" name="Google Shape;556;p23"/>
          <p:cNvSpPr txBox="1"/>
          <p:nvPr/>
        </p:nvSpPr>
        <p:spPr>
          <a:xfrm>
            <a:off x="3552123" y="6299194"/>
            <a:ext cx="3517265" cy="541623"/>
          </a:xfrm>
          <a:prstGeom prst="rect">
            <a:avLst/>
          </a:prstGeom>
          <a:solidFill>
            <a:srgbClr val="31859B"/>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57" name="Google Shape;557;p23"/>
          <p:cNvSpPr txBox="1"/>
          <p:nvPr/>
        </p:nvSpPr>
        <p:spPr>
          <a:xfrm>
            <a:off x="10839915" y="6352625"/>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558" name="Google Shape;558;p23"/>
          <p:cNvSpPr txBox="1"/>
          <p:nvPr/>
        </p:nvSpPr>
        <p:spPr>
          <a:xfrm>
            <a:off x="7918099" y="6302277"/>
            <a:ext cx="2087385" cy="555280"/>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62"/>
        <p:cNvGrpSpPr/>
        <p:nvPr/>
      </p:nvGrpSpPr>
      <p:grpSpPr>
        <a:xfrm>
          <a:off x="0" y="0"/>
          <a:ext cx="0" cy="0"/>
          <a:chOff x="0" y="0"/>
          <a:chExt cx="0" cy="0"/>
        </a:xfrm>
      </p:grpSpPr>
      <p:sp>
        <p:nvSpPr>
          <p:cNvPr id="563" name="Google Shape;563;g31c90e09af7_0_6"/>
          <p:cNvSpPr txBox="1">
            <a:spLocks noGrp="1"/>
          </p:cNvSpPr>
          <p:nvPr>
            <p:ph type="title"/>
          </p:nvPr>
        </p:nvSpPr>
        <p:spPr>
          <a:xfrm>
            <a:off x="458702" y="802125"/>
            <a:ext cx="71364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Challenges</a:t>
            </a:r>
            <a:endParaRPr sz="4000">
              <a:solidFill>
                <a:schemeClr val="dk1"/>
              </a:solidFill>
            </a:endParaRPr>
          </a:p>
        </p:txBody>
      </p:sp>
      <p:sp>
        <p:nvSpPr>
          <p:cNvPr id="564" name="Google Shape;564;g31c90e09af7_0_6"/>
          <p:cNvSpPr/>
          <p:nvPr/>
        </p:nvSpPr>
        <p:spPr>
          <a:xfrm>
            <a:off x="481029" y="3169944"/>
            <a:ext cx="11034395" cy="871220"/>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g31c90e09af7_0_6"/>
          <p:cNvSpPr/>
          <p:nvPr/>
        </p:nvSpPr>
        <p:spPr>
          <a:xfrm>
            <a:off x="481031" y="4233830"/>
            <a:ext cx="11034395" cy="871220"/>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g31c90e09af7_0_6"/>
          <p:cNvSpPr/>
          <p:nvPr/>
        </p:nvSpPr>
        <p:spPr>
          <a:xfrm>
            <a:off x="481797" y="2075482"/>
            <a:ext cx="11050715" cy="84290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g31c90e09af7_0_6"/>
          <p:cNvSpPr txBox="1"/>
          <p:nvPr/>
        </p:nvSpPr>
        <p:spPr>
          <a:xfrm>
            <a:off x="572082" y="2349500"/>
            <a:ext cx="10607700" cy="3225370"/>
          </a:xfrm>
          <a:prstGeom prst="rect">
            <a:avLst/>
          </a:prstGeom>
          <a:noFill/>
          <a:ln>
            <a:noFill/>
          </a:ln>
        </p:spPr>
        <p:txBody>
          <a:bodyPr spcFirstLastPara="1" wrap="square" lIns="0" tIns="9525" rIns="0" bIns="0" anchor="t" anchorCtr="0">
            <a:spAutoFit/>
          </a:bodyPr>
          <a:lstStyle/>
          <a:p>
            <a:pPr marL="469900" marR="575945" lvl="0" indent="-457200" algn="l" rtl="0">
              <a:lnSpc>
                <a:spcPct val="100800"/>
              </a:lnSpc>
              <a:spcBef>
                <a:spcPts val="0"/>
              </a:spcBef>
              <a:spcAft>
                <a:spcPts val="0"/>
              </a:spcAft>
              <a:buClr>
                <a:srgbClr val="000000"/>
              </a:buClr>
              <a:buSzPts val="2400"/>
              <a:buFont typeface="Arial"/>
              <a:buChar char="•"/>
            </a:pPr>
            <a:r>
              <a:rPr lang="en-US" sz="2400" b="1">
                <a:latin typeface="Tahoma"/>
                <a:ea typeface="Tahoma"/>
                <a:cs typeface="Tahoma"/>
                <a:sym typeface="Tahoma"/>
              </a:rPr>
              <a:t>Identifying a suitable dataset that matches the component topic</a:t>
            </a:r>
            <a:endParaRPr sz="2400">
              <a:solidFill>
                <a:srgbClr val="000000"/>
              </a:solidFill>
              <a:latin typeface="Tahoma"/>
              <a:ea typeface="Tahoma"/>
              <a:cs typeface="Tahoma"/>
              <a:sym typeface="Tahoma"/>
            </a:endParaRPr>
          </a:p>
          <a:p>
            <a:pPr marL="469900" marR="575945" lvl="0" indent="-304800" algn="l">
              <a:lnSpc>
                <a:spcPct val="100800"/>
              </a:lnSpc>
              <a:spcBef>
                <a:spcPts val="75"/>
              </a:spcBef>
              <a:spcAft>
                <a:spcPts val="0"/>
              </a:spcAft>
              <a:buClr>
                <a:schemeClr val="dk1"/>
              </a:buClr>
              <a:buSzPts val="2400"/>
            </a:pPr>
            <a:endParaRPr lang="en-US" sz="2400" b="1">
              <a:solidFill>
                <a:srgbClr val="000000"/>
              </a:solidFill>
              <a:latin typeface="Tahoma"/>
              <a:ea typeface="Tahoma"/>
              <a:cs typeface="Tahoma"/>
            </a:endParaRPr>
          </a:p>
          <a:p>
            <a:pPr marL="481965" marR="0" lvl="0" indent="-457200" algn="l" rtl="0">
              <a:spcBef>
                <a:spcPts val="187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Preprocessing the medical dataset with careful medical knowledge</a:t>
            </a:r>
            <a:endParaRPr sz="1400" b="1">
              <a:solidFill>
                <a:schemeClr val="dk1"/>
              </a:solidFill>
              <a:latin typeface="Tahoma"/>
              <a:ea typeface="Tahoma"/>
              <a:cs typeface="Tahoma"/>
              <a:sym typeface="Tahoma"/>
            </a:endParaRPr>
          </a:p>
          <a:p>
            <a:pPr marL="24765">
              <a:spcBef>
                <a:spcPts val="1875"/>
              </a:spcBef>
              <a:buClr>
                <a:schemeClr val="dk1"/>
              </a:buClr>
              <a:buSzPts val="2400"/>
            </a:pPr>
            <a:endParaRPr lang="en-US" b="1">
              <a:solidFill>
                <a:schemeClr val="dk1"/>
              </a:solidFill>
              <a:latin typeface="Tahoma"/>
              <a:ea typeface="Tahoma"/>
              <a:cs typeface="Tahoma"/>
            </a:endParaRPr>
          </a:p>
          <a:p>
            <a:pPr marL="481965" marR="5080" lvl="0" indent="-457200" algn="l" rtl="0">
              <a:lnSpc>
                <a:spcPct val="100800"/>
              </a:lnSpc>
              <a:spcBef>
                <a:spcPts val="209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 Identifying a suitable model and making the prediction</a:t>
            </a:r>
            <a:endParaRPr sz="2400" b="1">
              <a:solidFill>
                <a:schemeClr val="dk1"/>
              </a:solidFill>
              <a:latin typeface="Tahoma"/>
              <a:ea typeface="Tahoma"/>
              <a:cs typeface="Tahoma"/>
              <a:sym typeface="Tahoma"/>
            </a:endParaRPr>
          </a:p>
        </p:txBody>
      </p:sp>
      <p:grpSp>
        <p:nvGrpSpPr>
          <p:cNvPr id="568" name="Google Shape;568;g31c90e09af7_0_6"/>
          <p:cNvGrpSpPr/>
          <p:nvPr/>
        </p:nvGrpSpPr>
        <p:grpSpPr>
          <a:xfrm>
            <a:off x="0" y="6192687"/>
            <a:ext cx="12192000" cy="668654"/>
            <a:chOff x="0" y="6042212"/>
            <a:chExt cx="12192000" cy="668654"/>
          </a:xfrm>
        </p:grpSpPr>
        <p:sp>
          <p:nvSpPr>
            <p:cNvPr id="569" name="Google Shape;569;g31c90e09af7_0_6"/>
            <p:cNvSpPr/>
            <p:nvPr/>
          </p:nvSpPr>
          <p:spPr>
            <a:xfrm>
              <a:off x="0" y="6042212"/>
              <a:ext cx="12192000" cy="668654"/>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7030A0">
                <a:alpha val="27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70" name="Google Shape;570;g31c90e09af7_0_6"/>
            <p:cNvPicPr preferRelativeResize="0"/>
            <p:nvPr/>
          </p:nvPicPr>
          <p:blipFill rotWithShape="1">
            <a:blip r:embed="rId3">
              <a:alphaModFix/>
            </a:blip>
            <a:srcRect/>
            <a:stretch/>
          </p:blipFill>
          <p:spPr>
            <a:xfrm>
              <a:off x="208502" y="6208330"/>
              <a:ext cx="1859169" cy="331995"/>
            </a:xfrm>
            <a:prstGeom prst="rect">
              <a:avLst/>
            </a:prstGeom>
            <a:noFill/>
            <a:ln>
              <a:noFill/>
            </a:ln>
          </p:spPr>
        </p:pic>
      </p:grpSp>
      <p:sp>
        <p:nvSpPr>
          <p:cNvPr id="571" name="Google Shape;571;g31c90e09af7_0_6"/>
          <p:cNvSpPr txBox="1"/>
          <p:nvPr/>
        </p:nvSpPr>
        <p:spPr>
          <a:xfrm>
            <a:off x="3552123" y="6378791"/>
            <a:ext cx="35172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72" name="Google Shape;572;g31c90e09af7_0_6"/>
          <p:cNvSpPr txBox="1">
            <a:spLocks noGrp="1"/>
          </p:cNvSpPr>
          <p:nvPr>
            <p:ph type="dt" idx="10"/>
          </p:nvPr>
        </p:nvSpPr>
        <p:spPr>
          <a:xfrm>
            <a:off x="10839915" y="6375777"/>
            <a:ext cx="1131000" cy="278400"/>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2025/03/19</a:t>
            </a:r>
            <a:endParaRPr/>
          </a:p>
        </p:txBody>
      </p:sp>
      <p:sp>
        <p:nvSpPr>
          <p:cNvPr id="573" name="Google Shape;573;g31c90e09af7_0_6"/>
          <p:cNvSpPr txBox="1">
            <a:spLocks noGrp="1"/>
          </p:cNvSpPr>
          <p:nvPr>
            <p:ph type="ftr" idx="11"/>
          </p:nvPr>
        </p:nvSpPr>
        <p:spPr>
          <a:xfrm>
            <a:off x="7932210" y="6381873"/>
            <a:ext cx="2228400" cy="556800"/>
          </a:xfrm>
          <a:prstGeom prst="rect">
            <a:avLst/>
          </a:prstGeom>
          <a:no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a:p>
            <a:pPr marL="12700" lvl="0" indent="0" algn="l" rtl="0">
              <a:lnSpc>
                <a:spcPct val="100000"/>
              </a:lnSpc>
              <a:spcBef>
                <a:spcPts val="10"/>
              </a:spcBef>
              <a:spcAft>
                <a:spcPts val="0"/>
              </a:spcAft>
              <a:buNone/>
            </a:pPr>
            <a:endParaRPr>
              <a:solidFill>
                <a:schemeClr val="dk1"/>
              </a:solidFill>
            </a:endParaRPr>
          </a:p>
        </p:txBody>
      </p:sp>
      <p:grpSp>
        <p:nvGrpSpPr>
          <p:cNvPr id="574" name="Google Shape;574;g31c90e09af7_0_6"/>
          <p:cNvGrpSpPr/>
          <p:nvPr/>
        </p:nvGrpSpPr>
        <p:grpSpPr>
          <a:xfrm>
            <a:off x="0" y="6169535"/>
            <a:ext cx="12192000" cy="668654"/>
            <a:chOff x="0" y="6169535"/>
            <a:chExt cx="12192000" cy="668654"/>
          </a:xfrm>
        </p:grpSpPr>
        <p:sp>
          <p:nvSpPr>
            <p:cNvPr id="575" name="Google Shape;575;g31c90e09af7_0_6"/>
            <p:cNvSpPr/>
            <p:nvPr/>
          </p:nvSpPr>
          <p:spPr>
            <a:xfrm>
              <a:off x="0" y="6169535"/>
              <a:ext cx="12192000" cy="668654"/>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76" name="Google Shape;576;g31c90e09af7_0_6"/>
            <p:cNvPicPr preferRelativeResize="0"/>
            <p:nvPr/>
          </p:nvPicPr>
          <p:blipFill rotWithShape="1">
            <a:blip r:embed="rId3">
              <a:alphaModFix/>
            </a:blip>
            <a:srcRect/>
            <a:stretch/>
          </p:blipFill>
          <p:spPr>
            <a:xfrm>
              <a:off x="208502" y="6335653"/>
              <a:ext cx="1859169" cy="331995"/>
            </a:xfrm>
            <a:prstGeom prst="rect">
              <a:avLst/>
            </a:prstGeom>
            <a:solidFill>
              <a:srgbClr val="31859C"/>
            </a:solidFill>
            <a:ln>
              <a:noFill/>
            </a:ln>
          </p:spPr>
        </p:pic>
      </p:grpSp>
      <p:sp>
        <p:nvSpPr>
          <p:cNvPr id="577" name="Google Shape;577;g31c90e09af7_0_6"/>
          <p:cNvSpPr txBox="1"/>
          <p:nvPr/>
        </p:nvSpPr>
        <p:spPr>
          <a:xfrm>
            <a:off x="3552123" y="6299194"/>
            <a:ext cx="3517200" cy="554100"/>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78" name="Google Shape;578;g31c90e09af7_0_6"/>
          <p:cNvSpPr txBox="1"/>
          <p:nvPr/>
        </p:nvSpPr>
        <p:spPr>
          <a:xfrm>
            <a:off x="10839915" y="6352625"/>
            <a:ext cx="1131000" cy="278400"/>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579" name="Google Shape;579;g31c90e09af7_0_6"/>
          <p:cNvSpPr txBox="1"/>
          <p:nvPr/>
        </p:nvSpPr>
        <p:spPr>
          <a:xfrm>
            <a:off x="7918099" y="6302277"/>
            <a:ext cx="2087400" cy="556800"/>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83"/>
        <p:cNvGrpSpPr/>
        <p:nvPr/>
      </p:nvGrpSpPr>
      <p:grpSpPr>
        <a:xfrm>
          <a:off x="0" y="0"/>
          <a:ext cx="0" cy="0"/>
          <a:chOff x="0" y="0"/>
          <a:chExt cx="0" cy="0"/>
        </a:xfrm>
      </p:grpSpPr>
      <p:sp>
        <p:nvSpPr>
          <p:cNvPr id="584" name="Google Shape;584;p24"/>
          <p:cNvSpPr txBox="1">
            <a:spLocks noGrp="1"/>
          </p:cNvSpPr>
          <p:nvPr>
            <p:ph type="title"/>
          </p:nvPr>
        </p:nvSpPr>
        <p:spPr>
          <a:xfrm>
            <a:off x="458702" y="802125"/>
            <a:ext cx="71364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Specific Sub-Objectives</a:t>
            </a:r>
            <a:endParaRPr sz="4000">
              <a:solidFill>
                <a:schemeClr val="dk1"/>
              </a:solidFill>
            </a:endParaRPr>
          </a:p>
        </p:txBody>
      </p:sp>
      <p:sp>
        <p:nvSpPr>
          <p:cNvPr id="585" name="Google Shape;585;p24"/>
          <p:cNvSpPr/>
          <p:nvPr/>
        </p:nvSpPr>
        <p:spPr>
          <a:xfrm>
            <a:off x="481029" y="2915944"/>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24"/>
          <p:cNvSpPr/>
          <p:nvPr/>
        </p:nvSpPr>
        <p:spPr>
          <a:xfrm>
            <a:off x="459120" y="3913394"/>
            <a:ext cx="11034395" cy="844005"/>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24"/>
          <p:cNvSpPr/>
          <p:nvPr/>
        </p:nvSpPr>
        <p:spPr>
          <a:xfrm>
            <a:off x="454583" y="1894054"/>
            <a:ext cx="11042074" cy="842465"/>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24"/>
          <p:cNvSpPr txBox="1"/>
          <p:nvPr/>
        </p:nvSpPr>
        <p:spPr>
          <a:xfrm>
            <a:off x="590222" y="1968500"/>
            <a:ext cx="10816342" cy="2380395"/>
          </a:xfrm>
          <a:prstGeom prst="rect">
            <a:avLst/>
          </a:prstGeom>
          <a:noFill/>
          <a:ln>
            <a:noFill/>
          </a:ln>
        </p:spPr>
        <p:txBody>
          <a:bodyPr spcFirstLastPara="1" wrap="square" lIns="0" tIns="9525" rIns="0" bIns="0" anchor="t" anchorCtr="0">
            <a:spAutoFit/>
          </a:bodyPr>
          <a:lstStyle/>
          <a:p>
            <a:pPr marL="469900" marR="575945" lvl="0" indent="-457200" algn="l" rtl="0">
              <a:lnSpc>
                <a:spcPct val="100800"/>
              </a:lnSpc>
              <a:spcBef>
                <a:spcPts val="0"/>
              </a:spcBef>
              <a:spcAft>
                <a:spcPts val="0"/>
              </a:spcAft>
              <a:buClr>
                <a:srgbClr val="000000"/>
              </a:buClr>
              <a:buSzPts val="2400"/>
              <a:buFont typeface="Arial"/>
              <a:buChar char="•"/>
            </a:pPr>
            <a:r>
              <a:rPr lang="en-US" sz="2400" b="1">
                <a:solidFill>
                  <a:srgbClr val="000000"/>
                </a:solidFill>
                <a:latin typeface="Tahoma"/>
                <a:ea typeface="Tahoma"/>
                <a:cs typeface="Tahoma"/>
                <a:sym typeface="Tahoma"/>
              </a:rPr>
              <a:t>To identify key factors influencing </a:t>
            </a:r>
            <a:r>
              <a:rPr lang="en-US" sz="2400" b="1">
                <a:latin typeface="Tahoma"/>
                <a:ea typeface="Tahoma"/>
                <a:cs typeface="Tahoma"/>
                <a:sym typeface="Tahoma"/>
              </a:rPr>
              <a:t>Complication</a:t>
            </a:r>
            <a:r>
              <a:rPr lang="en-US" sz="2400" b="1">
                <a:solidFill>
                  <a:srgbClr val="000000"/>
                </a:solidFill>
                <a:latin typeface="Tahoma"/>
                <a:ea typeface="Tahoma"/>
                <a:cs typeface="Tahoma"/>
                <a:sym typeface="Tahoma"/>
              </a:rPr>
              <a:t> through feature engineering and analysis.</a:t>
            </a:r>
            <a:endParaRPr sz="2400">
              <a:solidFill>
                <a:srgbClr val="000000"/>
              </a:solidFill>
              <a:latin typeface="Tahoma"/>
              <a:ea typeface="Tahoma"/>
              <a:cs typeface="Tahoma"/>
              <a:sym typeface="Tahoma"/>
            </a:endParaRPr>
          </a:p>
          <a:p>
            <a:pPr marL="481965" marR="0" lvl="0" indent="-457200" algn="l" rtl="0">
              <a:spcBef>
                <a:spcPts val="187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Enhance the of </a:t>
            </a:r>
            <a:r>
              <a:rPr lang="en-US" sz="2400" b="1">
                <a:latin typeface="Tahoma"/>
                <a:ea typeface="Tahoma"/>
                <a:cs typeface="Tahoma"/>
                <a:sym typeface="Tahoma"/>
              </a:rPr>
              <a:t>Complication</a:t>
            </a:r>
            <a:r>
              <a:rPr lang="en-US" sz="2400" b="1">
                <a:solidFill>
                  <a:srgbClr val="000000"/>
                </a:solidFill>
                <a:latin typeface="Tahoma"/>
                <a:ea typeface="Tahoma"/>
                <a:cs typeface="Tahoma"/>
                <a:sym typeface="Tahoma"/>
              </a:rPr>
              <a:t> </a:t>
            </a:r>
            <a:r>
              <a:rPr lang="en-US" sz="2400" b="1">
                <a:solidFill>
                  <a:schemeClr val="dk1"/>
                </a:solidFill>
                <a:latin typeface="Tahoma"/>
                <a:ea typeface="Tahoma"/>
                <a:cs typeface="Tahoma"/>
                <a:sym typeface="Tahoma"/>
              </a:rPr>
              <a:t>prediction with the potential Data collected ….</a:t>
            </a:r>
            <a:endParaRPr sz="1400" b="1">
              <a:solidFill>
                <a:schemeClr val="dk1"/>
              </a:solidFill>
              <a:latin typeface="Tahoma"/>
              <a:ea typeface="Tahoma"/>
              <a:cs typeface="Tahoma"/>
              <a:sym typeface="Tahoma"/>
            </a:endParaRPr>
          </a:p>
          <a:p>
            <a:pPr marL="481965" marR="5080" lvl="0" indent="-457200" algn="l" rtl="0">
              <a:lnSpc>
                <a:spcPct val="100800"/>
              </a:lnSpc>
              <a:spcBef>
                <a:spcPts val="2095"/>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Enhance the built machine learning models </a:t>
            </a:r>
            <a:endParaRPr sz="2400" b="1">
              <a:solidFill>
                <a:schemeClr val="dk1"/>
              </a:solidFill>
              <a:latin typeface="Tahoma"/>
              <a:ea typeface="Tahoma"/>
              <a:cs typeface="Tahoma"/>
              <a:sym typeface="Tahoma"/>
            </a:endParaRPr>
          </a:p>
        </p:txBody>
      </p:sp>
      <p:grpSp>
        <p:nvGrpSpPr>
          <p:cNvPr id="589" name="Google Shape;589;p24"/>
          <p:cNvGrpSpPr/>
          <p:nvPr/>
        </p:nvGrpSpPr>
        <p:grpSpPr>
          <a:xfrm>
            <a:off x="0" y="6192687"/>
            <a:ext cx="12192000" cy="668655"/>
            <a:chOff x="0" y="6042212"/>
            <a:chExt cx="12192000" cy="668655"/>
          </a:xfrm>
        </p:grpSpPr>
        <p:sp>
          <p:nvSpPr>
            <p:cNvPr id="590" name="Google Shape;590;p24"/>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7030A0">
                <a:alpha val="27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91" name="Google Shape;591;p24"/>
            <p:cNvPicPr preferRelativeResize="0"/>
            <p:nvPr/>
          </p:nvPicPr>
          <p:blipFill rotWithShape="1">
            <a:blip r:embed="rId3">
              <a:alphaModFix/>
            </a:blip>
            <a:srcRect/>
            <a:stretch/>
          </p:blipFill>
          <p:spPr>
            <a:xfrm>
              <a:off x="208502" y="6208330"/>
              <a:ext cx="1859168" cy="331995"/>
            </a:xfrm>
            <a:prstGeom prst="rect">
              <a:avLst/>
            </a:prstGeom>
            <a:noFill/>
            <a:ln>
              <a:noFill/>
            </a:ln>
          </p:spPr>
        </p:pic>
      </p:grpSp>
      <p:sp>
        <p:nvSpPr>
          <p:cNvPr id="592" name="Google Shape;592;p24"/>
          <p:cNvSpPr txBox="1"/>
          <p:nvPr/>
        </p:nvSpPr>
        <p:spPr>
          <a:xfrm>
            <a:off x="3552123" y="6378791"/>
            <a:ext cx="3517265" cy="54162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93" name="Google Shape;593;p24"/>
          <p:cNvSpPr txBox="1">
            <a:spLocks noGrp="1"/>
          </p:cNvSpPr>
          <p:nvPr>
            <p:ph type="dt" idx="10"/>
          </p:nvPr>
        </p:nvSpPr>
        <p:spPr>
          <a:xfrm>
            <a:off x="10839915" y="6375777"/>
            <a:ext cx="1130934"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2025/03/19</a:t>
            </a:r>
            <a:endParaRPr/>
          </a:p>
        </p:txBody>
      </p:sp>
      <p:sp>
        <p:nvSpPr>
          <p:cNvPr id="594" name="Google Shape;594;p24"/>
          <p:cNvSpPr txBox="1">
            <a:spLocks noGrp="1"/>
          </p:cNvSpPr>
          <p:nvPr>
            <p:ph type="ftr" idx="11"/>
          </p:nvPr>
        </p:nvSpPr>
        <p:spPr>
          <a:xfrm>
            <a:off x="7932210" y="6381873"/>
            <a:ext cx="2228497" cy="555280"/>
          </a:xfrm>
          <a:prstGeom prst="rect">
            <a:avLst/>
          </a:prstGeom>
          <a:no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a:p>
            <a:pPr marL="12700" lvl="0" indent="0" algn="l" rtl="0">
              <a:lnSpc>
                <a:spcPct val="100000"/>
              </a:lnSpc>
              <a:spcBef>
                <a:spcPts val="10"/>
              </a:spcBef>
              <a:spcAft>
                <a:spcPts val="0"/>
              </a:spcAft>
              <a:buNone/>
            </a:pPr>
            <a:endParaRPr>
              <a:solidFill>
                <a:schemeClr val="dk1"/>
              </a:solidFill>
            </a:endParaRPr>
          </a:p>
        </p:txBody>
      </p:sp>
      <p:grpSp>
        <p:nvGrpSpPr>
          <p:cNvPr id="595" name="Google Shape;595;p24"/>
          <p:cNvGrpSpPr/>
          <p:nvPr/>
        </p:nvGrpSpPr>
        <p:grpSpPr>
          <a:xfrm>
            <a:off x="0" y="6169535"/>
            <a:ext cx="12192000" cy="668655"/>
            <a:chOff x="0" y="6169535"/>
            <a:chExt cx="12192000" cy="668655"/>
          </a:xfrm>
        </p:grpSpPr>
        <p:sp>
          <p:nvSpPr>
            <p:cNvPr id="596" name="Google Shape;596;p24"/>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97" name="Google Shape;597;p24"/>
            <p:cNvPicPr preferRelativeResize="0"/>
            <p:nvPr/>
          </p:nvPicPr>
          <p:blipFill rotWithShape="1">
            <a:blip r:embed="rId3">
              <a:alphaModFix/>
            </a:blip>
            <a:srcRect/>
            <a:stretch/>
          </p:blipFill>
          <p:spPr>
            <a:xfrm>
              <a:off x="208502" y="6335653"/>
              <a:ext cx="1859168" cy="331995"/>
            </a:xfrm>
            <a:prstGeom prst="rect">
              <a:avLst/>
            </a:prstGeom>
            <a:solidFill>
              <a:srgbClr val="31859C"/>
            </a:solidFill>
            <a:ln>
              <a:noFill/>
            </a:ln>
          </p:spPr>
        </p:pic>
      </p:grpSp>
      <p:sp>
        <p:nvSpPr>
          <p:cNvPr id="598" name="Google Shape;598;p24"/>
          <p:cNvSpPr txBox="1"/>
          <p:nvPr/>
        </p:nvSpPr>
        <p:spPr>
          <a:xfrm>
            <a:off x="3552123" y="6299194"/>
            <a:ext cx="3517265" cy="541623"/>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99" name="Google Shape;599;p24"/>
          <p:cNvSpPr txBox="1"/>
          <p:nvPr/>
        </p:nvSpPr>
        <p:spPr>
          <a:xfrm>
            <a:off x="10839915" y="6352625"/>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600" name="Google Shape;600;p24"/>
          <p:cNvSpPr txBox="1"/>
          <p:nvPr/>
        </p:nvSpPr>
        <p:spPr>
          <a:xfrm>
            <a:off x="7918099" y="6302277"/>
            <a:ext cx="2087385" cy="555280"/>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604"/>
        <p:cNvGrpSpPr/>
        <p:nvPr/>
      </p:nvGrpSpPr>
      <p:grpSpPr>
        <a:xfrm>
          <a:off x="0" y="0"/>
          <a:ext cx="0" cy="0"/>
          <a:chOff x="0" y="0"/>
          <a:chExt cx="0" cy="0"/>
        </a:xfrm>
      </p:grpSpPr>
      <p:grpSp>
        <p:nvGrpSpPr>
          <p:cNvPr id="605" name="Google Shape;605;p25"/>
          <p:cNvGrpSpPr/>
          <p:nvPr/>
        </p:nvGrpSpPr>
        <p:grpSpPr>
          <a:xfrm>
            <a:off x="0" y="6192687"/>
            <a:ext cx="12192000" cy="668655"/>
            <a:chOff x="0" y="6042212"/>
            <a:chExt cx="12192000" cy="668655"/>
          </a:xfrm>
        </p:grpSpPr>
        <p:sp>
          <p:nvSpPr>
            <p:cNvPr id="606" name="Google Shape;606;p25"/>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07" name="Google Shape;607;p25"/>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608" name="Google Shape;608;p25"/>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AhamedA.S.S</a:t>
            </a:r>
            <a:endParaRPr sz="1800">
              <a:solidFill>
                <a:schemeClr val="dk1"/>
              </a:solidFill>
              <a:latin typeface="Trebuchet MS"/>
              <a:ea typeface="Trebuchet MS"/>
              <a:cs typeface="Trebuchet MS"/>
              <a:sym typeface="Trebuchet MS"/>
            </a:endParaRPr>
          </a:p>
        </p:txBody>
      </p:sp>
      <p:sp>
        <p:nvSpPr>
          <p:cNvPr id="609" name="Google Shape;609;p25"/>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610" name="Google Shape;610;p25"/>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pic>
        <p:nvPicPr>
          <p:cNvPr id="611" name="Google Shape;611;p25" descr="A blue square with a corner curled&#10;&#10;Description automatically generated"/>
          <p:cNvPicPr preferRelativeResize="0"/>
          <p:nvPr/>
        </p:nvPicPr>
        <p:blipFill rotWithShape="1">
          <a:blip r:embed="rId4">
            <a:alphaModFix/>
          </a:blip>
          <a:srcRect/>
          <a:stretch/>
        </p:blipFill>
        <p:spPr>
          <a:xfrm>
            <a:off x="112888" y="1566700"/>
            <a:ext cx="11966223" cy="4018350"/>
          </a:xfrm>
          <a:prstGeom prst="rect">
            <a:avLst/>
          </a:prstGeom>
          <a:noFill/>
          <a:ln>
            <a:noFill/>
          </a:ln>
        </p:spPr>
      </p:pic>
      <p:sp>
        <p:nvSpPr>
          <p:cNvPr id="612" name="Google Shape;612;p25"/>
          <p:cNvSpPr txBox="1"/>
          <p:nvPr/>
        </p:nvSpPr>
        <p:spPr>
          <a:xfrm>
            <a:off x="307622" y="251178"/>
            <a:ext cx="649675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dk1"/>
                </a:solidFill>
                <a:latin typeface="Tahoma"/>
                <a:ea typeface="Tahoma"/>
                <a:cs typeface="Tahoma"/>
                <a:sym typeface="Tahoma"/>
              </a:rPr>
              <a:t>Methodology – </a:t>
            </a:r>
            <a:r>
              <a:rPr lang="en-US" sz="3200" b="1">
                <a:solidFill>
                  <a:schemeClr val="dk1"/>
                </a:solidFill>
                <a:latin typeface="Tahoma"/>
                <a:ea typeface="Tahoma"/>
                <a:cs typeface="Tahoma"/>
                <a:sym typeface="Tahoma"/>
              </a:rPr>
              <a:t>Requirements</a:t>
            </a:r>
            <a:endParaRPr sz="1800">
              <a:solidFill>
                <a:schemeClr val="dk1"/>
              </a:solidFill>
              <a:latin typeface="Calibri"/>
              <a:ea typeface="Calibri"/>
              <a:cs typeface="Calibri"/>
              <a:sym typeface="Calibri"/>
            </a:endParaRPr>
          </a:p>
        </p:txBody>
      </p:sp>
      <p:sp>
        <p:nvSpPr>
          <p:cNvPr id="613" name="Google Shape;613;p25"/>
          <p:cNvSpPr txBox="1"/>
          <p:nvPr/>
        </p:nvSpPr>
        <p:spPr>
          <a:xfrm>
            <a:off x="310551" y="2064589"/>
            <a:ext cx="3260784" cy="3170099"/>
          </a:xfrm>
          <a:prstGeom prst="rect">
            <a:avLst/>
          </a:prstGeom>
          <a:noFill/>
          <a:ln>
            <a:noFill/>
          </a:ln>
        </p:spPr>
        <p:txBody>
          <a:bodyPr spcFirstLastPara="1" wrap="square" lIns="91425" tIns="45700" rIns="91425" bIns="45700" anchor="t" anchorCtr="0">
            <a:spAutoFit/>
          </a:bodyPr>
          <a:lstStyle/>
          <a:p>
            <a:pPr marL="355600" marR="0" lvl="0" indent="-342900" algn="l" rtl="0">
              <a:spcBef>
                <a:spcPts val="0"/>
              </a:spcBef>
              <a:spcAft>
                <a:spcPts val="0"/>
              </a:spcAft>
              <a:buClr>
                <a:srgbClr val="000000"/>
              </a:buClr>
              <a:buSzPts val="2000"/>
              <a:buFont typeface="Arial"/>
              <a:buChar char="•"/>
            </a:pPr>
            <a:r>
              <a:rPr lang="en-US" sz="2000" b="1">
                <a:solidFill>
                  <a:srgbClr val="000000"/>
                </a:solidFill>
                <a:latin typeface="Tahoma"/>
                <a:ea typeface="Tahoma"/>
                <a:cs typeface="Tahoma"/>
                <a:sym typeface="Tahoma"/>
              </a:rPr>
              <a:t>Expertise in data science, machine learning, and clinical research. Strong communication and collaboration skills to work effectively with medical </a:t>
            </a:r>
            <a:r>
              <a:rPr lang="en-US" sz="2000" b="1">
                <a:solidFill>
                  <a:schemeClr val="dk1"/>
                </a:solidFill>
                <a:latin typeface="Tahoma"/>
                <a:ea typeface="Tahoma"/>
                <a:cs typeface="Tahoma"/>
                <a:sym typeface="Tahoma"/>
              </a:rPr>
              <a:t>professionals.</a:t>
            </a:r>
            <a:endParaRPr sz="1800" b="1">
              <a:solidFill>
                <a:schemeClr val="dk1"/>
              </a:solidFill>
              <a:latin typeface="Calibri"/>
              <a:ea typeface="Calibri"/>
              <a:cs typeface="Calibri"/>
              <a:sym typeface="Calibri"/>
            </a:endParaRPr>
          </a:p>
          <a:p>
            <a:pPr marL="298450" marR="0" lvl="0" indent="-158750" algn="l" rtl="0">
              <a:spcBef>
                <a:spcPts val="0"/>
              </a:spcBef>
              <a:spcAft>
                <a:spcPts val="0"/>
              </a:spcAft>
              <a:buClr>
                <a:schemeClr val="dk1"/>
              </a:buClr>
              <a:buSzPts val="2000"/>
              <a:buFont typeface="Arial"/>
              <a:buNone/>
            </a:pPr>
            <a:endParaRPr sz="2000">
              <a:solidFill>
                <a:schemeClr val="dk1"/>
              </a:solidFill>
              <a:latin typeface="Tahoma"/>
              <a:ea typeface="Tahoma"/>
              <a:cs typeface="Tahoma"/>
              <a:sym typeface="Tahoma"/>
            </a:endParaRPr>
          </a:p>
        </p:txBody>
      </p:sp>
      <p:sp>
        <p:nvSpPr>
          <p:cNvPr id="614" name="Google Shape;614;p25"/>
          <p:cNvSpPr txBox="1"/>
          <p:nvPr/>
        </p:nvSpPr>
        <p:spPr>
          <a:xfrm>
            <a:off x="4465607" y="2179607"/>
            <a:ext cx="3476445" cy="2616101"/>
          </a:xfrm>
          <a:prstGeom prst="rect">
            <a:avLst/>
          </a:prstGeom>
          <a:noFill/>
          <a:ln>
            <a:noFill/>
          </a:ln>
        </p:spPr>
        <p:txBody>
          <a:bodyPr spcFirstLastPara="1" wrap="square" lIns="91425" tIns="45700" rIns="91425" bIns="45700" anchor="t" anchorCtr="0">
            <a:spAutoFit/>
          </a:bodyPr>
          <a:lstStyle/>
          <a:p>
            <a:pPr marL="355600" marR="0" lvl="0" indent="-342900" algn="l" rtl="0">
              <a:spcBef>
                <a:spcPts val="0"/>
              </a:spcBef>
              <a:spcAft>
                <a:spcPts val="0"/>
              </a:spcAft>
              <a:buClr>
                <a:schemeClr val="dk1"/>
              </a:buClr>
              <a:buSzPts val="2400"/>
              <a:buFont typeface="Arial"/>
              <a:buChar char="•"/>
            </a:pPr>
            <a:r>
              <a:rPr lang="en-US" sz="2400" b="1">
                <a:solidFill>
                  <a:schemeClr val="dk1"/>
                </a:solidFill>
                <a:latin typeface="Tahoma"/>
                <a:ea typeface="Tahoma"/>
                <a:cs typeface="Tahoma"/>
                <a:sym typeface="Tahoma"/>
              </a:rPr>
              <a:t>Data Collection</a:t>
            </a:r>
            <a:endParaRPr/>
          </a:p>
          <a:p>
            <a:pPr marL="355600" marR="0" lvl="0" indent="-342900" algn="l"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Model Training</a:t>
            </a:r>
            <a:endParaRPr/>
          </a:p>
          <a:p>
            <a:pPr marL="355600" marR="0" lvl="0" indent="-342900" algn="l"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Side effect prediction</a:t>
            </a:r>
            <a:endParaRPr/>
          </a:p>
          <a:p>
            <a:pPr marL="355600" marR="0" lvl="0" indent="-342900" algn="l"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User interface</a:t>
            </a:r>
            <a:endParaRPr/>
          </a:p>
          <a:p>
            <a:pPr marL="355600" marR="0" lvl="0" indent="-342900" algn="l"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Report generation</a:t>
            </a:r>
            <a:endParaRPr/>
          </a:p>
        </p:txBody>
      </p:sp>
      <p:sp>
        <p:nvSpPr>
          <p:cNvPr id="615" name="Google Shape;615;p25"/>
          <p:cNvSpPr txBox="1"/>
          <p:nvPr/>
        </p:nvSpPr>
        <p:spPr>
          <a:xfrm>
            <a:off x="8721305" y="1963946"/>
            <a:ext cx="3260784" cy="2708434"/>
          </a:xfrm>
          <a:prstGeom prst="rect">
            <a:avLst/>
          </a:prstGeom>
          <a:noFill/>
          <a:ln>
            <a:noFill/>
          </a:ln>
        </p:spPr>
        <p:txBody>
          <a:bodyPr spcFirstLastPara="1" wrap="square" lIns="91425" tIns="45700" rIns="91425" bIns="45700" anchor="t" anchorCtr="0">
            <a:spAutoFit/>
          </a:bodyPr>
          <a:lstStyle/>
          <a:p>
            <a:pPr marL="355600" marR="0" lvl="0" indent="-342900" algn="l" rtl="0">
              <a:lnSpc>
                <a:spcPct val="15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Accuracy</a:t>
            </a:r>
            <a:endParaRPr sz="2000" b="1">
              <a:solidFill>
                <a:schemeClr val="dk1"/>
              </a:solidFill>
              <a:latin typeface="Calibri"/>
              <a:ea typeface="Calibri"/>
              <a:cs typeface="Calibri"/>
              <a:sym typeface="Calibri"/>
            </a:endParaRPr>
          </a:p>
          <a:p>
            <a:pPr marL="355600" marR="0" lvl="0" indent="-342900" algn="l" rtl="0">
              <a:lnSpc>
                <a:spcPct val="15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Scalability</a:t>
            </a:r>
            <a:endParaRPr/>
          </a:p>
          <a:p>
            <a:pPr marL="355600" marR="0" lvl="0" indent="-342900" algn="l" rtl="0">
              <a:lnSpc>
                <a:spcPct val="15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Security</a:t>
            </a:r>
            <a:endParaRPr/>
          </a:p>
          <a:p>
            <a:pPr marL="355600" marR="0" lvl="0" indent="-342900" algn="l" rtl="0">
              <a:lnSpc>
                <a:spcPct val="15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Performance</a:t>
            </a:r>
            <a:endParaRPr/>
          </a:p>
          <a:p>
            <a:pPr marL="355600" marR="0" lvl="0" indent="-342900" algn="l" rtl="0">
              <a:lnSpc>
                <a:spcPct val="15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Usability</a:t>
            </a:r>
            <a:endParaRPr/>
          </a:p>
          <a:p>
            <a:pPr marL="298450" marR="0" lvl="0" indent="-158750" algn="l" rtl="0">
              <a:spcBef>
                <a:spcPts val="0"/>
              </a:spcBef>
              <a:spcAft>
                <a:spcPts val="0"/>
              </a:spcAft>
              <a:buClr>
                <a:schemeClr val="dk1"/>
              </a:buClr>
              <a:buSzPts val="2000"/>
              <a:buFont typeface="Arial"/>
              <a:buNone/>
            </a:pPr>
            <a:endParaRPr sz="2000">
              <a:solidFill>
                <a:schemeClr val="dk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3"/>
        <p:cNvGrpSpPr/>
        <p:nvPr/>
      </p:nvGrpSpPr>
      <p:grpSpPr>
        <a:xfrm>
          <a:off x="0" y="0"/>
          <a:ext cx="0" cy="0"/>
          <a:chOff x="0" y="0"/>
          <a:chExt cx="0" cy="0"/>
        </a:xfrm>
      </p:grpSpPr>
      <p:sp>
        <p:nvSpPr>
          <p:cNvPr id="94" name="Google Shape;94;p4"/>
          <p:cNvSpPr txBox="1">
            <a:spLocks noGrp="1"/>
          </p:cNvSpPr>
          <p:nvPr>
            <p:ph type="title"/>
          </p:nvPr>
        </p:nvSpPr>
        <p:spPr>
          <a:xfrm>
            <a:off x="432670" y="812291"/>
            <a:ext cx="3682130"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chemeClr val="dk1"/>
                </a:solidFill>
              </a:rPr>
              <a:t>Introduction</a:t>
            </a:r>
            <a:endParaRPr/>
          </a:p>
        </p:txBody>
      </p:sp>
      <p:sp>
        <p:nvSpPr>
          <p:cNvPr id="95" name="Google Shape;95;p4"/>
          <p:cNvSpPr/>
          <p:nvPr/>
        </p:nvSpPr>
        <p:spPr>
          <a:xfrm>
            <a:off x="0" y="6169013"/>
            <a:ext cx="12192000" cy="668654"/>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6" name="Google Shape;96;p4"/>
          <p:cNvPicPr preferRelativeResize="0"/>
          <p:nvPr/>
        </p:nvPicPr>
        <p:blipFill rotWithShape="1">
          <a:blip r:embed="rId3">
            <a:alphaModFix/>
          </a:blip>
          <a:srcRect/>
          <a:stretch/>
        </p:blipFill>
        <p:spPr>
          <a:xfrm>
            <a:off x="208502" y="6347295"/>
            <a:ext cx="1859168" cy="331995"/>
          </a:xfrm>
          <a:prstGeom prst="rect">
            <a:avLst/>
          </a:prstGeom>
          <a:solidFill>
            <a:srgbClr val="FBD4B4"/>
          </a:solidFill>
          <a:ln>
            <a:noFill/>
          </a:ln>
        </p:spPr>
      </p:pic>
      <p:sp>
        <p:nvSpPr>
          <p:cNvPr id="97" name="Google Shape;97;p4"/>
          <p:cNvSpPr txBox="1"/>
          <p:nvPr/>
        </p:nvSpPr>
        <p:spPr>
          <a:xfrm>
            <a:off x="5176966" y="6333723"/>
            <a:ext cx="2284759"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
        <p:nvSpPr>
          <p:cNvPr id="98" name="Google Shape;98;p4"/>
          <p:cNvSpPr txBox="1">
            <a:spLocks noGrp="1"/>
          </p:cNvSpPr>
          <p:nvPr>
            <p:ph type="dt" idx="10"/>
          </p:nvPr>
        </p:nvSpPr>
        <p:spPr>
          <a:xfrm>
            <a:off x="10839915" y="6364202"/>
            <a:ext cx="1130934" cy="278281"/>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rgbClr val="403C4E"/>
                </a:solidFill>
              </a:rPr>
              <a:t>2025/03/19</a:t>
            </a:r>
            <a:endParaRPr>
              <a:solidFill>
                <a:schemeClr val="dk1"/>
              </a:solidFill>
              <a:latin typeface="Calibri"/>
              <a:ea typeface="Calibri"/>
              <a:cs typeface="Calibri"/>
              <a:sym typeface="Calibri"/>
            </a:endParaRPr>
          </a:p>
        </p:txBody>
      </p:sp>
      <p:sp>
        <p:nvSpPr>
          <p:cNvPr id="99" name="Google Shape;99;p4"/>
          <p:cNvSpPr/>
          <p:nvPr/>
        </p:nvSpPr>
        <p:spPr>
          <a:xfrm>
            <a:off x="432670" y="1676400"/>
            <a:ext cx="11454530" cy="1295400"/>
          </a:xfrm>
          <a:prstGeom prst="flowChartProcess">
            <a:avLst/>
          </a:prstGeom>
          <a:solidFill>
            <a:srgbClr val="31859B"/>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400" b="1">
                <a:solidFill>
                  <a:schemeClr val="dk1"/>
                </a:solidFill>
                <a:latin typeface="Tahoma"/>
                <a:ea typeface="Tahoma"/>
                <a:cs typeface="Tahoma"/>
                <a:sym typeface="Tahoma"/>
              </a:rPr>
              <a:t>What is Prognosis? </a:t>
            </a:r>
            <a:endParaRPr/>
          </a:p>
          <a:p>
            <a:pPr marL="0" marR="0" lvl="0" indent="0" algn="just" rtl="0">
              <a:spcBef>
                <a:spcPts val="0"/>
              </a:spcBef>
              <a:spcAft>
                <a:spcPts val="0"/>
              </a:spcAft>
              <a:buNone/>
            </a:pPr>
            <a:r>
              <a:rPr lang="en-US" sz="2400" b="1">
                <a:solidFill>
                  <a:schemeClr val="dk1"/>
                </a:solidFill>
                <a:latin typeface="Tahoma"/>
                <a:ea typeface="Tahoma"/>
                <a:cs typeface="Tahoma"/>
                <a:sym typeface="Tahoma"/>
              </a:rPr>
              <a:t>Prognosis</a:t>
            </a:r>
            <a:r>
              <a:rPr lang="en-US" sz="24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refers the understanding of a likely course and outcome of a disease based on the current health status, disease characteristics and response to treatment.</a:t>
            </a:r>
            <a:endParaRPr sz="2400">
              <a:solidFill>
                <a:schemeClr val="dk1"/>
              </a:solidFill>
              <a:latin typeface="Tahoma"/>
              <a:ea typeface="Tahoma"/>
              <a:cs typeface="Tahoma"/>
              <a:sym typeface="Tahoma"/>
            </a:endParaRPr>
          </a:p>
        </p:txBody>
      </p:sp>
      <p:sp>
        <p:nvSpPr>
          <p:cNvPr id="100" name="Google Shape;100;p4"/>
          <p:cNvSpPr/>
          <p:nvPr/>
        </p:nvSpPr>
        <p:spPr>
          <a:xfrm>
            <a:off x="432670" y="3180567"/>
            <a:ext cx="11454530" cy="1772433"/>
          </a:xfrm>
          <a:prstGeom prst="flowChartProcess">
            <a:avLst/>
          </a:prstGeom>
          <a:solidFill>
            <a:srgbClr val="31859B"/>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2400" b="1">
              <a:solidFill>
                <a:schemeClr val="dk1"/>
              </a:solidFill>
              <a:latin typeface="Tahoma"/>
              <a:ea typeface="Tahoma"/>
              <a:cs typeface="Tahoma"/>
              <a:sym typeface="Tahoma"/>
            </a:endParaRPr>
          </a:p>
          <a:p>
            <a:pPr marL="0" marR="0" lvl="0" indent="0" algn="just" rtl="0">
              <a:spcBef>
                <a:spcPts val="0"/>
              </a:spcBef>
              <a:spcAft>
                <a:spcPts val="0"/>
              </a:spcAft>
              <a:buNone/>
            </a:pPr>
            <a:r>
              <a:rPr lang="en-US" sz="2400" b="1">
                <a:solidFill>
                  <a:schemeClr val="dk1"/>
                </a:solidFill>
                <a:latin typeface="Tahoma"/>
                <a:ea typeface="Tahoma"/>
                <a:cs typeface="Tahoma"/>
                <a:sym typeface="Tahoma"/>
              </a:rPr>
              <a:t>What is NSCLC?</a:t>
            </a:r>
            <a:endParaRPr/>
          </a:p>
          <a:p>
            <a:pPr marL="0" marR="0" lvl="0" indent="0" algn="just" rtl="0">
              <a:spcBef>
                <a:spcPts val="0"/>
              </a:spcBef>
              <a:spcAft>
                <a:spcPts val="0"/>
              </a:spcAft>
              <a:buNone/>
            </a:pPr>
            <a:endParaRPr sz="2400" b="1">
              <a:solidFill>
                <a:schemeClr val="dk1"/>
              </a:solidFill>
              <a:latin typeface="Tahoma"/>
              <a:ea typeface="Tahoma"/>
              <a:cs typeface="Tahoma"/>
              <a:sym typeface="Tahoma"/>
            </a:endParaRPr>
          </a:p>
          <a:p>
            <a:pPr marL="0" marR="0" lvl="0" indent="0" algn="just" rtl="0">
              <a:spcBef>
                <a:spcPts val="0"/>
              </a:spcBef>
              <a:spcAft>
                <a:spcPts val="0"/>
              </a:spcAft>
              <a:buNone/>
            </a:pPr>
            <a:r>
              <a:rPr lang="en-US" sz="1800" b="1">
                <a:solidFill>
                  <a:schemeClr val="dk1"/>
                </a:solidFill>
                <a:latin typeface="Tahoma"/>
                <a:ea typeface="Tahoma"/>
                <a:cs typeface="Tahoma"/>
                <a:sym typeface="Tahoma"/>
              </a:rPr>
              <a:t>Non-Small Cell Lung Cancer (NSCLC) </a:t>
            </a:r>
            <a:r>
              <a:rPr lang="en-US" sz="1800">
                <a:solidFill>
                  <a:schemeClr val="dk1"/>
                </a:solidFill>
                <a:latin typeface="Calibri"/>
                <a:ea typeface="Calibri"/>
                <a:cs typeface="Calibri"/>
                <a:sym typeface="Calibri"/>
              </a:rPr>
              <a:t>is a particularly deadly form of lung cancer, primarily because it often remains asymptomatic until it has reached an advanced stage. The treatment options for NSCLC vary based on the stage of the cancer and the individual characteristics of the patient.</a:t>
            </a:r>
            <a:endParaRPr/>
          </a:p>
          <a:p>
            <a:pPr marL="0" marR="0" lvl="0" indent="0" algn="just" rtl="0">
              <a:spcBef>
                <a:spcPts val="0"/>
              </a:spcBef>
              <a:spcAft>
                <a:spcPts val="0"/>
              </a:spcAft>
              <a:buNone/>
            </a:pPr>
            <a:endParaRPr sz="2400" b="1">
              <a:solidFill>
                <a:schemeClr val="dk1"/>
              </a:solidFill>
              <a:latin typeface="Tahoma"/>
              <a:ea typeface="Tahoma"/>
              <a:cs typeface="Tahoma"/>
              <a:sym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619"/>
        <p:cNvGrpSpPr/>
        <p:nvPr/>
      </p:nvGrpSpPr>
      <p:grpSpPr>
        <a:xfrm>
          <a:off x="0" y="0"/>
          <a:ext cx="0" cy="0"/>
          <a:chOff x="0" y="0"/>
          <a:chExt cx="0" cy="0"/>
        </a:xfrm>
      </p:grpSpPr>
      <p:sp>
        <p:nvSpPr>
          <p:cNvPr id="620" name="Google Shape;620;p29"/>
          <p:cNvSpPr txBox="1">
            <a:spLocks noGrp="1"/>
          </p:cNvSpPr>
          <p:nvPr>
            <p:ph type="title"/>
          </p:nvPr>
        </p:nvSpPr>
        <p:spPr>
          <a:xfrm>
            <a:off x="458693" y="765555"/>
            <a:ext cx="88035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Dataset and </a:t>
            </a:r>
            <a:r>
              <a:rPr lang="en-US" sz="3200">
                <a:solidFill>
                  <a:schemeClr val="dk1"/>
                </a:solidFill>
                <a:latin typeface="Arial"/>
                <a:ea typeface="Arial"/>
                <a:cs typeface="Arial"/>
                <a:sym typeface="Arial"/>
              </a:rPr>
              <a:t>Techniques</a:t>
            </a:r>
            <a:endParaRPr/>
          </a:p>
        </p:txBody>
      </p:sp>
      <p:sp>
        <p:nvSpPr>
          <p:cNvPr id="621" name="Google Shape;621;p29"/>
          <p:cNvSpPr txBox="1"/>
          <p:nvPr/>
        </p:nvSpPr>
        <p:spPr>
          <a:xfrm>
            <a:off x="3552123" y="6228316"/>
            <a:ext cx="3517265" cy="264624"/>
          </a:xfrm>
          <a:prstGeom prst="rect">
            <a:avLst/>
          </a:prstGeom>
          <a:no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ITxxxxxxx</a:t>
            </a:r>
            <a:endParaRPr sz="1800">
              <a:solidFill>
                <a:schemeClr val="dk1"/>
              </a:solidFill>
              <a:latin typeface="Trebuchet MS"/>
              <a:ea typeface="Trebuchet MS"/>
              <a:cs typeface="Trebuchet MS"/>
              <a:sym typeface="Trebuchet MS"/>
            </a:endParaRPr>
          </a:p>
        </p:txBody>
      </p:sp>
      <p:sp>
        <p:nvSpPr>
          <p:cNvPr id="622" name="Google Shape;622;p29"/>
          <p:cNvSpPr txBox="1">
            <a:spLocks noGrp="1"/>
          </p:cNvSpPr>
          <p:nvPr>
            <p:ph type="dt" idx="10"/>
          </p:nvPr>
        </p:nvSpPr>
        <p:spPr>
          <a:xfrm>
            <a:off x="10839915" y="6225302"/>
            <a:ext cx="1130934"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2025/03/19</a:t>
            </a:r>
            <a:endParaRPr/>
          </a:p>
        </p:txBody>
      </p:sp>
      <p:sp>
        <p:nvSpPr>
          <p:cNvPr id="623" name="Google Shape;623;p29"/>
          <p:cNvSpPr txBox="1">
            <a:spLocks noGrp="1"/>
          </p:cNvSpPr>
          <p:nvPr>
            <p:ph type="ftr" idx="11"/>
          </p:nvPr>
        </p:nvSpPr>
        <p:spPr>
          <a:xfrm>
            <a:off x="7932210" y="6231398"/>
            <a:ext cx="1819275"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Project ID: R24-071</a:t>
            </a:r>
            <a:endParaRPr/>
          </a:p>
        </p:txBody>
      </p:sp>
      <p:grpSp>
        <p:nvGrpSpPr>
          <p:cNvPr id="624" name="Google Shape;624;p29"/>
          <p:cNvGrpSpPr/>
          <p:nvPr/>
        </p:nvGrpSpPr>
        <p:grpSpPr>
          <a:xfrm>
            <a:off x="0" y="6169535"/>
            <a:ext cx="12192000" cy="668655"/>
            <a:chOff x="0" y="6169535"/>
            <a:chExt cx="12192000" cy="668655"/>
          </a:xfrm>
        </p:grpSpPr>
        <p:sp>
          <p:nvSpPr>
            <p:cNvPr id="625" name="Google Shape;625;p29"/>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w="9525" cap="flat" cmpd="sng">
              <a:solidFill>
                <a:srgbClr val="4472C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26" name="Google Shape;626;p29"/>
            <p:cNvPicPr preferRelativeResize="0"/>
            <p:nvPr/>
          </p:nvPicPr>
          <p:blipFill rotWithShape="1">
            <a:blip r:embed="rId3">
              <a:alphaModFix/>
            </a:blip>
            <a:srcRect/>
            <a:stretch/>
          </p:blipFill>
          <p:spPr>
            <a:xfrm>
              <a:off x="208502" y="6335653"/>
              <a:ext cx="1859168" cy="331995"/>
            </a:xfrm>
            <a:prstGeom prst="rect">
              <a:avLst/>
            </a:prstGeom>
            <a:noFill/>
            <a:ln>
              <a:noFill/>
            </a:ln>
          </p:spPr>
        </p:pic>
      </p:grpSp>
      <p:sp>
        <p:nvSpPr>
          <p:cNvPr id="627" name="Google Shape;627;p29"/>
          <p:cNvSpPr txBox="1"/>
          <p:nvPr/>
        </p:nvSpPr>
        <p:spPr>
          <a:xfrm>
            <a:off x="3552123" y="6299194"/>
            <a:ext cx="3517265" cy="541623"/>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628" name="Google Shape;628;p29"/>
          <p:cNvSpPr txBox="1"/>
          <p:nvPr/>
        </p:nvSpPr>
        <p:spPr>
          <a:xfrm>
            <a:off x="10839915" y="6352625"/>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629" name="Google Shape;629;p29"/>
          <p:cNvSpPr txBox="1"/>
          <p:nvPr/>
        </p:nvSpPr>
        <p:spPr>
          <a:xfrm>
            <a:off x="7932210" y="6302277"/>
            <a:ext cx="2073274" cy="555280"/>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
        <p:nvSpPr>
          <p:cNvPr id="630" name="Google Shape;630;p29"/>
          <p:cNvSpPr/>
          <p:nvPr/>
        </p:nvSpPr>
        <p:spPr>
          <a:xfrm>
            <a:off x="570646" y="1559386"/>
            <a:ext cx="11050715" cy="84290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755650" marR="575945" lvl="0" indent="-285750" algn="l">
              <a:lnSpc>
                <a:spcPct val="100800"/>
              </a:lnSpc>
              <a:spcBef>
                <a:spcPts val="0"/>
              </a:spcBef>
              <a:spcAft>
                <a:spcPts val="0"/>
              </a:spcAft>
              <a:buClr>
                <a:schemeClr val="dk1"/>
              </a:buClr>
              <a:buSzPts val="2400"/>
              <a:buChar char="•"/>
            </a:pPr>
            <a:r>
              <a:rPr lang="en-US" sz="1800" b="1">
                <a:solidFill>
                  <a:schemeClr val="dk1"/>
                </a:solidFill>
                <a:latin typeface="Calibri"/>
                <a:ea typeface="Calibri"/>
                <a:cs typeface="Calibri"/>
                <a:sym typeface="Calibri"/>
              </a:rPr>
              <a:t>A dataset was obtained from the PLCO Lung Dataset, along with its data dictionary. Accessing this dataset required a lengthy process.</a:t>
            </a:r>
            <a:endParaRPr lang="en-US" sz="1800" b="1">
              <a:solidFill>
                <a:schemeClr val="dk1"/>
              </a:solidFill>
              <a:latin typeface="Calibri"/>
              <a:ea typeface="Calibri"/>
              <a:cs typeface="Calibri"/>
            </a:endParaRPr>
          </a:p>
        </p:txBody>
      </p:sp>
      <p:sp>
        <p:nvSpPr>
          <p:cNvPr id="631" name="Google Shape;631;p29"/>
          <p:cNvSpPr/>
          <p:nvPr/>
        </p:nvSpPr>
        <p:spPr>
          <a:xfrm>
            <a:off x="570646" y="2749050"/>
            <a:ext cx="11050715" cy="84290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69900" marR="575945" lvl="0" indent="-457200" algn="l" rtl="0">
              <a:lnSpc>
                <a:spcPct val="100800"/>
              </a:lnSpc>
              <a:spcBef>
                <a:spcPts val="0"/>
              </a:spcBef>
              <a:spcAft>
                <a:spcPts val="0"/>
              </a:spcAft>
              <a:buClr>
                <a:schemeClr val="dk1"/>
              </a:buClr>
              <a:buSzPts val="2400"/>
              <a:buChar char="•"/>
            </a:pPr>
            <a:r>
              <a:rPr lang="en-US" sz="1800" b="1">
                <a:solidFill>
                  <a:schemeClr val="dk1"/>
                </a:solidFill>
                <a:latin typeface="Calibri"/>
                <a:ea typeface="Calibri"/>
                <a:cs typeface="Calibri"/>
                <a:sym typeface="Calibri"/>
              </a:rPr>
              <a:t>Dataset was available with more </a:t>
            </a:r>
            <a:r>
              <a:rPr lang="en-US" sz="1800" b="1" err="1">
                <a:solidFill>
                  <a:schemeClr val="dk1"/>
                </a:solidFill>
                <a:latin typeface="Calibri"/>
                <a:ea typeface="Calibri"/>
                <a:cs typeface="Calibri"/>
                <a:sym typeface="Calibri"/>
              </a:rPr>
              <a:t>tha</a:t>
            </a:r>
            <a:r>
              <a:rPr lang="en-US" sz="1800" b="1">
                <a:solidFill>
                  <a:schemeClr val="dk1"/>
                </a:solidFill>
                <a:latin typeface="Calibri"/>
                <a:ea typeface="Calibri"/>
                <a:cs typeface="Calibri"/>
                <a:sym typeface="Calibri"/>
              </a:rPr>
              <a:t> 260 variables and above a 100 thousand rows. And it is cleaned and </a:t>
            </a:r>
            <a:r>
              <a:rPr lang="en-US" sz="1800" b="1" err="1">
                <a:solidFill>
                  <a:schemeClr val="dk1"/>
                </a:solidFill>
                <a:latin typeface="Calibri"/>
                <a:ea typeface="Calibri"/>
                <a:cs typeface="Calibri"/>
                <a:sym typeface="Calibri"/>
              </a:rPr>
              <a:t>preproccsed</a:t>
            </a:r>
            <a:r>
              <a:rPr lang="en-US" sz="1800" b="1">
                <a:solidFill>
                  <a:schemeClr val="dk1"/>
                </a:solidFill>
                <a:latin typeface="Calibri"/>
                <a:ea typeface="Calibri"/>
                <a:cs typeface="Calibri"/>
                <a:sym typeface="Calibri"/>
              </a:rPr>
              <a:t> to 25000 rows and 33 columns  </a:t>
            </a:r>
            <a:endParaRPr lang="en-US" sz="1800" b="1">
              <a:solidFill>
                <a:schemeClr val="dk1"/>
              </a:solidFill>
              <a:latin typeface="Calibri"/>
              <a:ea typeface="Calibri"/>
              <a:cs typeface="Calibri"/>
            </a:endParaRPr>
          </a:p>
        </p:txBody>
      </p:sp>
      <p:sp>
        <p:nvSpPr>
          <p:cNvPr id="632" name="Google Shape;632;p29"/>
          <p:cNvSpPr/>
          <p:nvPr/>
        </p:nvSpPr>
        <p:spPr>
          <a:xfrm>
            <a:off x="570646" y="3916400"/>
            <a:ext cx="11050715" cy="84290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69900" marR="575945" indent="-457200">
              <a:lnSpc>
                <a:spcPct val="100800"/>
              </a:lnSpc>
              <a:buClr>
                <a:schemeClr val="dk1"/>
              </a:buClr>
              <a:buSzPts val="2400"/>
              <a:buChar char="•"/>
            </a:pPr>
            <a:r>
              <a:rPr lang="en-US" sz="1800" b="1">
                <a:solidFill>
                  <a:schemeClr val="dk1"/>
                </a:solidFill>
                <a:latin typeface="Calibri"/>
                <a:ea typeface="Calibri"/>
                <a:cs typeface="Calibri"/>
                <a:sym typeface="Calibri"/>
              </a:rPr>
              <a:t>Various preprocessing techniques are used. Like techniques for data balancing label encoding, data label encoding. Feature engineering are used. </a:t>
            </a:r>
          </a:p>
        </p:txBody>
      </p:sp>
      <p:sp>
        <p:nvSpPr>
          <p:cNvPr id="633" name="Google Shape;633;p29"/>
          <p:cNvSpPr/>
          <p:nvPr/>
        </p:nvSpPr>
        <p:spPr>
          <a:xfrm>
            <a:off x="570646" y="5083750"/>
            <a:ext cx="11050715" cy="842904"/>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69900" marR="575945" indent="-457200">
              <a:lnSpc>
                <a:spcPct val="100800"/>
              </a:lnSpc>
              <a:buClr>
                <a:schemeClr val="dk1"/>
              </a:buClr>
              <a:buSzPts val="2400"/>
              <a:buChar char="•"/>
            </a:pPr>
            <a:r>
              <a:rPr lang="en-US" sz="1800" b="1">
                <a:solidFill>
                  <a:schemeClr val="dk1"/>
                </a:solidFill>
                <a:latin typeface="Calibri"/>
                <a:ea typeface="Calibri"/>
                <a:cs typeface="Calibri"/>
                <a:sym typeface="Calibri"/>
              </a:rPr>
              <a:t>Various models like </a:t>
            </a:r>
            <a:r>
              <a:rPr lang="en-US" sz="1800" b="1" err="1">
                <a:solidFill>
                  <a:schemeClr val="dk1"/>
                </a:solidFill>
                <a:latin typeface="Calibri"/>
                <a:ea typeface="Calibri"/>
                <a:cs typeface="Calibri"/>
                <a:sym typeface="Calibri"/>
              </a:rPr>
              <a:t>tabnet</a:t>
            </a:r>
            <a:r>
              <a:rPr lang="en-US" sz="1800" b="1">
                <a:solidFill>
                  <a:schemeClr val="dk1"/>
                </a:solidFill>
                <a:latin typeface="Calibri"/>
                <a:ea typeface="Calibri"/>
                <a:cs typeface="Calibri"/>
                <a:sym typeface="Calibri"/>
              </a:rPr>
              <a:t> classifier, Random forest classification, </a:t>
            </a:r>
            <a:r>
              <a:rPr lang="en-US" sz="1800" b="1" err="1">
                <a:solidFill>
                  <a:schemeClr val="dk1"/>
                </a:solidFill>
                <a:latin typeface="Calibri"/>
                <a:ea typeface="Calibri"/>
                <a:cs typeface="Calibri"/>
                <a:sym typeface="Calibri"/>
              </a:rPr>
              <a:t>Xgboost</a:t>
            </a:r>
            <a:r>
              <a:rPr lang="en-US" sz="1800" b="1">
                <a:solidFill>
                  <a:schemeClr val="dk1"/>
                </a:solidFill>
                <a:latin typeface="Calibri"/>
                <a:ea typeface="Calibri"/>
                <a:cs typeface="Calibri"/>
                <a:sym typeface="Calibri"/>
              </a:rPr>
              <a:t>, Decision tree are used and finally came up with more accurate model Random forest classification.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637"/>
        <p:cNvGrpSpPr/>
        <p:nvPr/>
      </p:nvGrpSpPr>
      <p:grpSpPr>
        <a:xfrm>
          <a:off x="0" y="0"/>
          <a:ext cx="0" cy="0"/>
          <a:chOff x="0" y="0"/>
          <a:chExt cx="0" cy="0"/>
        </a:xfrm>
      </p:grpSpPr>
      <p:grpSp>
        <p:nvGrpSpPr>
          <p:cNvPr id="638" name="Google Shape;638;p26"/>
          <p:cNvGrpSpPr/>
          <p:nvPr/>
        </p:nvGrpSpPr>
        <p:grpSpPr>
          <a:xfrm>
            <a:off x="0" y="6192687"/>
            <a:ext cx="12192000" cy="668655"/>
            <a:chOff x="0" y="6042212"/>
            <a:chExt cx="12192000" cy="668655"/>
          </a:xfrm>
        </p:grpSpPr>
        <p:sp>
          <p:nvSpPr>
            <p:cNvPr id="639" name="Google Shape;639;p26"/>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0" name="Google Shape;640;p26"/>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641" name="Google Shape;641;p26"/>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642" name="Google Shape;642;p26"/>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643" name="Google Shape;643;p26"/>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644" name="Google Shape;644;p26"/>
          <p:cNvSpPr txBox="1"/>
          <p:nvPr/>
        </p:nvSpPr>
        <p:spPr>
          <a:xfrm>
            <a:off x="303745" y="160258"/>
            <a:ext cx="649675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dk1"/>
                </a:solidFill>
                <a:latin typeface="Tahoma"/>
                <a:ea typeface="Tahoma"/>
                <a:cs typeface="Tahoma"/>
                <a:sym typeface="Tahoma"/>
              </a:rPr>
              <a:t>Data Visualization</a:t>
            </a:r>
            <a:endParaRPr sz="1800">
              <a:solidFill>
                <a:schemeClr val="dk1"/>
              </a:solidFill>
              <a:latin typeface="Calibri"/>
              <a:ea typeface="Calibri"/>
              <a:cs typeface="Calibri"/>
              <a:sym typeface="Calibri"/>
            </a:endParaRPr>
          </a:p>
        </p:txBody>
      </p:sp>
      <p:pic>
        <p:nvPicPr>
          <p:cNvPr id="645" name="Google Shape;645;p26" descr="Output image"/>
          <p:cNvPicPr preferRelativeResize="0"/>
          <p:nvPr/>
        </p:nvPicPr>
        <p:blipFill rotWithShape="1">
          <a:blip r:embed="rId4">
            <a:alphaModFix/>
          </a:blip>
          <a:srcRect/>
          <a:stretch/>
        </p:blipFill>
        <p:spPr>
          <a:xfrm>
            <a:off x="303746" y="868145"/>
            <a:ext cx="3593376" cy="2552986"/>
          </a:xfrm>
          <a:prstGeom prst="rect">
            <a:avLst/>
          </a:prstGeom>
          <a:noFill/>
          <a:ln>
            <a:noFill/>
          </a:ln>
        </p:spPr>
      </p:pic>
      <p:pic>
        <p:nvPicPr>
          <p:cNvPr id="646" name="Google Shape;646;p26" descr="Output image"/>
          <p:cNvPicPr preferRelativeResize="0"/>
          <p:nvPr/>
        </p:nvPicPr>
        <p:blipFill rotWithShape="1">
          <a:blip r:embed="rId5">
            <a:alphaModFix/>
          </a:blip>
          <a:srcRect/>
          <a:stretch/>
        </p:blipFill>
        <p:spPr>
          <a:xfrm>
            <a:off x="4397760" y="870606"/>
            <a:ext cx="3593430" cy="2569533"/>
          </a:xfrm>
          <a:prstGeom prst="rect">
            <a:avLst/>
          </a:prstGeom>
          <a:noFill/>
          <a:ln>
            <a:noFill/>
          </a:ln>
        </p:spPr>
      </p:pic>
      <p:pic>
        <p:nvPicPr>
          <p:cNvPr id="647" name="Google Shape;647;p26" descr="Output image"/>
          <p:cNvPicPr preferRelativeResize="0"/>
          <p:nvPr/>
        </p:nvPicPr>
        <p:blipFill rotWithShape="1">
          <a:blip r:embed="rId5">
            <a:alphaModFix/>
          </a:blip>
          <a:srcRect/>
          <a:stretch/>
        </p:blipFill>
        <p:spPr>
          <a:xfrm>
            <a:off x="8294824" y="851598"/>
            <a:ext cx="3593430" cy="2569533"/>
          </a:xfrm>
          <a:prstGeom prst="rect">
            <a:avLst/>
          </a:prstGeom>
          <a:noFill/>
          <a:ln>
            <a:noFill/>
          </a:ln>
        </p:spPr>
      </p:pic>
      <p:pic>
        <p:nvPicPr>
          <p:cNvPr id="648" name="Google Shape;648;p26"/>
          <p:cNvPicPr preferRelativeResize="0"/>
          <p:nvPr/>
        </p:nvPicPr>
        <p:blipFill rotWithShape="1">
          <a:blip r:embed="rId6">
            <a:alphaModFix/>
          </a:blip>
          <a:srcRect/>
          <a:stretch/>
        </p:blipFill>
        <p:spPr>
          <a:xfrm>
            <a:off x="419934" y="3567918"/>
            <a:ext cx="3295471" cy="2572317"/>
          </a:xfrm>
          <a:prstGeom prst="rect">
            <a:avLst/>
          </a:prstGeom>
          <a:noFill/>
          <a:ln>
            <a:noFill/>
          </a:ln>
        </p:spPr>
      </p:pic>
      <p:pic>
        <p:nvPicPr>
          <p:cNvPr id="649" name="Google Shape;649;p26"/>
          <p:cNvPicPr preferRelativeResize="0"/>
          <p:nvPr/>
        </p:nvPicPr>
        <p:blipFill rotWithShape="1">
          <a:blip r:embed="rId7">
            <a:alphaModFix/>
          </a:blip>
          <a:srcRect/>
          <a:stretch/>
        </p:blipFill>
        <p:spPr>
          <a:xfrm>
            <a:off x="4461103" y="3567917"/>
            <a:ext cx="3466744" cy="25723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653"/>
        <p:cNvGrpSpPr/>
        <p:nvPr/>
      </p:nvGrpSpPr>
      <p:grpSpPr>
        <a:xfrm>
          <a:off x="0" y="0"/>
          <a:ext cx="0" cy="0"/>
          <a:chOff x="0" y="0"/>
          <a:chExt cx="0" cy="0"/>
        </a:xfrm>
      </p:grpSpPr>
      <p:grpSp>
        <p:nvGrpSpPr>
          <p:cNvPr id="654" name="Google Shape;654;p27"/>
          <p:cNvGrpSpPr/>
          <p:nvPr/>
        </p:nvGrpSpPr>
        <p:grpSpPr>
          <a:xfrm>
            <a:off x="0" y="6192687"/>
            <a:ext cx="12192000" cy="668655"/>
            <a:chOff x="0" y="6042212"/>
            <a:chExt cx="12192000" cy="668655"/>
          </a:xfrm>
        </p:grpSpPr>
        <p:sp>
          <p:nvSpPr>
            <p:cNvPr id="655" name="Google Shape;655;p27"/>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56" name="Google Shape;656;p27"/>
            <p:cNvPicPr preferRelativeResize="0"/>
            <p:nvPr/>
          </p:nvPicPr>
          <p:blipFill rotWithShape="1">
            <a:blip r:embed="rId3">
              <a:alphaModFix/>
            </a:blip>
            <a:srcRect/>
            <a:stretch/>
          </p:blipFill>
          <p:spPr>
            <a:xfrm>
              <a:off x="208502" y="6208330"/>
              <a:ext cx="1859168" cy="331995"/>
            </a:xfrm>
            <a:prstGeom prst="rect">
              <a:avLst/>
            </a:prstGeom>
            <a:solidFill>
              <a:srgbClr val="31859B"/>
            </a:solidFill>
            <a:ln>
              <a:noFill/>
            </a:ln>
          </p:spPr>
        </p:pic>
      </p:grpSp>
      <p:sp>
        <p:nvSpPr>
          <p:cNvPr id="657" name="Google Shape;657;p27"/>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IT21190698 P Arudchayan</a:t>
            </a:r>
            <a:endParaRPr sz="1800">
              <a:solidFill>
                <a:schemeClr val="dk1"/>
              </a:solidFill>
              <a:latin typeface="Trebuchet MS"/>
              <a:ea typeface="Trebuchet MS"/>
              <a:cs typeface="Trebuchet MS"/>
              <a:sym typeface="Trebuchet MS"/>
            </a:endParaRPr>
          </a:p>
        </p:txBody>
      </p:sp>
      <p:sp>
        <p:nvSpPr>
          <p:cNvPr id="658" name="Google Shape;658;p27"/>
          <p:cNvSpPr txBox="1"/>
          <p:nvPr/>
        </p:nvSpPr>
        <p:spPr>
          <a:xfrm>
            <a:off x="10839915" y="6375777"/>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659" name="Google Shape;659;p27"/>
          <p:cNvSpPr txBox="1"/>
          <p:nvPr/>
        </p:nvSpPr>
        <p:spPr>
          <a:xfrm>
            <a:off x="7932210" y="6381873"/>
            <a:ext cx="2099422" cy="278281"/>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p:txBody>
      </p:sp>
      <p:sp>
        <p:nvSpPr>
          <p:cNvPr id="660" name="Google Shape;660;p27"/>
          <p:cNvSpPr txBox="1"/>
          <p:nvPr/>
        </p:nvSpPr>
        <p:spPr>
          <a:xfrm>
            <a:off x="303745" y="160258"/>
            <a:ext cx="649675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dk1"/>
                </a:solidFill>
                <a:latin typeface="Tahoma"/>
                <a:ea typeface="Tahoma"/>
                <a:cs typeface="Tahoma"/>
                <a:sym typeface="Tahoma"/>
              </a:rPr>
              <a:t>Data Visualization</a:t>
            </a:r>
            <a:endParaRPr sz="1800">
              <a:solidFill>
                <a:schemeClr val="dk1"/>
              </a:solidFill>
              <a:latin typeface="Calibri"/>
              <a:ea typeface="Calibri"/>
              <a:cs typeface="Calibri"/>
              <a:sym typeface="Calibri"/>
            </a:endParaRPr>
          </a:p>
        </p:txBody>
      </p:sp>
      <p:pic>
        <p:nvPicPr>
          <p:cNvPr id="661" name="Google Shape;661;p27"/>
          <p:cNvPicPr preferRelativeResize="0"/>
          <p:nvPr/>
        </p:nvPicPr>
        <p:blipFill rotWithShape="1">
          <a:blip r:embed="rId4">
            <a:alphaModFix/>
          </a:blip>
          <a:srcRect/>
          <a:stretch/>
        </p:blipFill>
        <p:spPr>
          <a:xfrm>
            <a:off x="208502" y="1194620"/>
            <a:ext cx="4050080" cy="4223012"/>
          </a:xfrm>
          <a:prstGeom prst="rect">
            <a:avLst/>
          </a:prstGeom>
          <a:noFill/>
          <a:ln>
            <a:noFill/>
          </a:ln>
        </p:spPr>
      </p:pic>
      <p:pic>
        <p:nvPicPr>
          <p:cNvPr id="662" name="Google Shape;662;p27"/>
          <p:cNvPicPr preferRelativeResize="0"/>
          <p:nvPr/>
        </p:nvPicPr>
        <p:blipFill rotWithShape="1">
          <a:blip r:embed="rId5">
            <a:alphaModFix/>
          </a:blip>
          <a:srcRect/>
          <a:stretch/>
        </p:blipFill>
        <p:spPr>
          <a:xfrm>
            <a:off x="4422545" y="868160"/>
            <a:ext cx="3466745" cy="2624483"/>
          </a:xfrm>
          <a:prstGeom prst="rect">
            <a:avLst/>
          </a:prstGeom>
          <a:noFill/>
          <a:ln>
            <a:noFill/>
          </a:ln>
        </p:spPr>
      </p:pic>
      <p:pic>
        <p:nvPicPr>
          <p:cNvPr id="663" name="Google Shape;663;p27"/>
          <p:cNvPicPr preferRelativeResize="0"/>
          <p:nvPr/>
        </p:nvPicPr>
        <p:blipFill rotWithShape="1">
          <a:blip r:embed="rId6">
            <a:alphaModFix/>
          </a:blip>
          <a:srcRect/>
          <a:stretch/>
        </p:blipFill>
        <p:spPr>
          <a:xfrm>
            <a:off x="8068525" y="3464998"/>
            <a:ext cx="3926220" cy="2624483"/>
          </a:xfrm>
          <a:prstGeom prst="rect">
            <a:avLst/>
          </a:prstGeom>
          <a:noFill/>
          <a:ln>
            <a:noFill/>
          </a:ln>
        </p:spPr>
      </p:pic>
      <p:pic>
        <p:nvPicPr>
          <p:cNvPr id="664" name="Google Shape;664;p27"/>
          <p:cNvPicPr preferRelativeResize="0"/>
          <p:nvPr/>
        </p:nvPicPr>
        <p:blipFill rotWithShape="1">
          <a:blip r:embed="rId7">
            <a:alphaModFix/>
          </a:blip>
          <a:srcRect/>
          <a:stretch/>
        </p:blipFill>
        <p:spPr>
          <a:xfrm>
            <a:off x="8053269" y="737321"/>
            <a:ext cx="3956725" cy="2624482"/>
          </a:xfrm>
          <a:prstGeom prst="rect">
            <a:avLst/>
          </a:prstGeom>
          <a:noFill/>
          <a:ln>
            <a:noFill/>
          </a:ln>
        </p:spPr>
      </p:pic>
      <p:pic>
        <p:nvPicPr>
          <p:cNvPr id="665" name="Google Shape;665;p27"/>
          <p:cNvPicPr preferRelativeResize="0"/>
          <p:nvPr/>
        </p:nvPicPr>
        <p:blipFill>
          <a:blip r:embed="rId8">
            <a:alphaModFix/>
          </a:blip>
          <a:stretch>
            <a:fillRect/>
          </a:stretch>
        </p:blipFill>
        <p:spPr>
          <a:xfrm>
            <a:off x="4410982" y="3645043"/>
            <a:ext cx="3505143" cy="218609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Google Shape;670;p28"/>
          <p:cNvSpPr txBox="1">
            <a:spLocks noGrp="1"/>
          </p:cNvSpPr>
          <p:nvPr>
            <p:ph type="title"/>
          </p:nvPr>
        </p:nvSpPr>
        <p:spPr>
          <a:xfrm>
            <a:off x="472799" y="377675"/>
            <a:ext cx="41679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Research Gap</a:t>
            </a:r>
            <a:endParaRPr sz="4000">
              <a:solidFill>
                <a:schemeClr val="dk1"/>
              </a:solidFill>
            </a:endParaRPr>
          </a:p>
        </p:txBody>
      </p:sp>
      <p:sp>
        <p:nvSpPr>
          <p:cNvPr id="671" name="Google Shape;671;p28"/>
          <p:cNvSpPr txBox="1"/>
          <p:nvPr/>
        </p:nvSpPr>
        <p:spPr>
          <a:xfrm>
            <a:off x="3552123" y="6277476"/>
            <a:ext cx="3517265" cy="264624"/>
          </a:xfrm>
          <a:prstGeom prst="rect">
            <a:avLst/>
          </a:prstGeom>
          <a:no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ITxxxxxxx</a:t>
            </a:r>
            <a:endParaRPr sz="1800">
              <a:solidFill>
                <a:schemeClr val="dk1"/>
              </a:solidFill>
              <a:latin typeface="Trebuchet MS"/>
              <a:ea typeface="Trebuchet MS"/>
              <a:cs typeface="Trebuchet MS"/>
              <a:sym typeface="Trebuchet MS"/>
            </a:endParaRPr>
          </a:p>
        </p:txBody>
      </p:sp>
      <p:sp>
        <p:nvSpPr>
          <p:cNvPr id="672" name="Google Shape;672;p28"/>
          <p:cNvSpPr txBox="1">
            <a:spLocks noGrp="1"/>
          </p:cNvSpPr>
          <p:nvPr>
            <p:ph type="dt" idx="10"/>
          </p:nvPr>
        </p:nvSpPr>
        <p:spPr>
          <a:xfrm>
            <a:off x="10839915" y="6274462"/>
            <a:ext cx="1130934"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2025/03/19</a:t>
            </a:r>
            <a:endParaRPr/>
          </a:p>
        </p:txBody>
      </p:sp>
      <p:sp>
        <p:nvSpPr>
          <p:cNvPr id="673" name="Google Shape;673;p28"/>
          <p:cNvSpPr txBox="1">
            <a:spLocks noGrp="1"/>
          </p:cNvSpPr>
          <p:nvPr>
            <p:ph type="ftr" idx="11"/>
          </p:nvPr>
        </p:nvSpPr>
        <p:spPr>
          <a:xfrm>
            <a:off x="7932210" y="6280558"/>
            <a:ext cx="1819275" cy="278281"/>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Project ID: R24-071</a:t>
            </a:r>
            <a:endParaRPr/>
          </a:p>
        </p:txBody>
      </p:sp>
      <p:grpSp>
        <p:nvGrpSpPr>
          <p:cNvPr id="674" name="Google Shape;674;p28"/>
          <p:cNvGrpSpPr/>
          <p:nvPr/>
        </p:nvGrpSpPr>
        <p:grpSpPr>
          <a:xfrm>
            <a:off x="0" y="6218695"/>
            <a:ext cx="12192000" cy="668655"/>
            <a:chOff x="0" y="6169535"/>
            <a:chExt cx="12192000" cy="668655"/>
          </a:xfrm>
        </p:grpSpPr>
        <p:sp>
          <p:nvSpPr>
            <p:cNvPr id="675" name="Google Shape;675;p28"/>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76" name="Google Shape;676;p28"/>
            <p:cNvPicPr preferRelativeResize="0"/>
            <p:nvPr/>
          </p:nvPicPr>
          <p:blipFill rotWithShape="1">
            <a:blip r:embed="rId3">
              <a:alphaModFix/>
            </a:blip>
            <a:srcRect/>
            <a:stretch/>
          </p:blipFill>
          <p:spPr>
            <a:xfrm>
              <a:off x="208502" y="6335653"/>
              <a:ext cx="1859168" cy="331995"/>
            </a:xfrm>
            <a:prstGeom prst="rect">
              <a:avLst/>
            </a:prstGeom>
            <a:solidFill>
              <a:srgbClr val="31859B"/>
            </a:solidFill>
            <a:ln>
              <a:noFill/>
            </a:ln>
          </p:spPr>
        </p:pic>
      </p:grpSp>
      <p:sp>
        <p:nvSpPr>
          <p:cNvPr id="677" name="Google Shape;677;p28"/>
          <p:cNvSpPr txBox="1"/>
          <p:nvPr/>
        </p:nvSpPr>
        <p:spPr>
          <a:xfrm>
            <a:off x="3552123" y="6348354"/>
            <a:ext cx="3517265" cy="541623"/>
          </a:xfrm>
          <a:prstGeom prst="rect">
            <a:avLst/>
          </a:prstGeom>
          <a:solidFill>
            <a:srgbClr val="31859B"/>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678" name="Google Shape;678;p28"/>
          <p:cNvSpPr txBox="1"/>
          <p:nvPr/>
        </p:nvSpPr>
        <p:spPr>
          <a:xfrm>
            <a:off x="10839915" y="6401785"/>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679" name="Google Shape;679;p28"/>
          <p:cNvSpPr txBox="1"/>
          <p:nvPr/>
        </p:nvSpPr>
        <p:spPr>
          <a:xfrm>
            <a:off x="7918099" y="6351437"/>
            <a:ext cx="2087385" cy="555280"/>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graphicFrame>
        <p:nvGraphicFramePr>
          <p:cNvPr id="680" name="Google Shape;680;p28"/>
          <p:cNvGraphicFramePr/>
          <p:nvPr/>
        </p:nvGraphicFramePr>
        <p:xfrm>
          <a:off x="472805" y="1216998"/>
          <a:ext cx="11475725" cy="4584960"/>
        </p:xfrm>
        <a:graphic>
          <a:graphicData uri="http://schemas.openxmlformats.org/drawingml/2006/table">
            <a:tbl>
              <a:tblPr firstRow="1" bandRow="1">
                <a:noFill/>
                <a:tableStyleId>{9BD2EF73-0B75-4E69-9B8E-56707E253735}</a:tableStyleId>
              </a:tblPr>
              <a:tblGrid>
                <a:gridCol w="2078675">
                  <a:extLst>
                    <a:ext uri="{9D8B030D-6E8A-4147-A177-3AD203B41FA5}">
                      <a16:colId xmlns:a16="http://schemas.microsoft.com/office/drawing/2014/main" val="20000"/>
                    </a:ext>
                  </a:extLst>
                </a:gridCol>
                <a:gridCol w="2005775">
                  <a:extLst>
                    <a:ext uri="{9D8B030D-6E8A-4147-A177-3AD203B41FA5}">
                      <a16:colId xmlns:a16="http://schemas.microsoft.com/office/drawing/2014/main" val="20001"/>
                    </a:ext>
                  </a:extLst>
                </a:gridCol>
                <a:gridCol w="1653400">
                  <a:extLst>
                    <a:ext uri="{9D8B030D-6E8A-4147-A177-3AD203B41FA5}">
                      <a16:colId xmlns:a16="http://schemas.microsoft.com/office/drawing/2014/main" val="20002"/>
                    </a:ext>
                  </a:extLst>
                </a:gridCol>
                <a:gridCol w="1912625">
                  <a:extLst>
                    <a:ext uri="{9D8B030D-6E8A-4147-A177-3AD203B41FA5}">
                      <a16:colId xmlns:a16="http://schemas.microsoft.com/office/drawing/2014/main" val="20003"/>
                    </a:ext>
                  </a:extLst>
                </a:gridCol>
                <a:gridCol w="1912625">
                  <a:extLst>
                    <a:ext uri="{9D8B030D-6E8A-4147-A177-3AD203B41FA5}">
                      <a16:colId xmlns:a16="http://schemas.microsoft.com/office/drawing/2014/main" val="20004"/>
                    </a:ext>
                  </a:extLst>
                </a:gridCol>
                <a:gridCol w="1912625">
                  <a:extLst>
                    <a:ext uri="{9D8B030D-6E8A-4147-A177-3AD203B41FA5}">
                      <a16:colId xmlns:a16="http://schemas.microsoft.com/office/drawing/2014/main" val="20005"/>
                    </a:ext>
                  </a:extLst>
                </a:gridCol>
              </a:tblGrid>
              <a:tr h="876125">
                <a:tc>
                  <a:txBody>
                    <a:bodyPr/>
                    <a:lstStyle/>
                    <a:p>
                      <a:pPr marL="119570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Aspect</a:t>
                      </a:r>
                      <a:endParaRPr sz="1800" u="none" strike="noStrike" cap="none">
                        <a:latin typeface="Calibri"/>
                        <a:ea typeface="Calibri"/>
                        <a:cs typeface="Calibri"/>
                        <a:sym typeface="Calibri"/>
                      </a:endParaRPr>
                    </a:p>
                    <a:p>
                      <a:pPr marL="143510" marR="0" lvl="0" indent="0" algn="l" rtl="0">
                        <a:lnSpc>
                          <a:spcPct val="100000"/>
                        </a:lnSpc>
                        <a:spcBef>
                          <a:spcPts val="25"/>
                        </a:spcBef>
                        <a:spcAft>
                          <a:spcPts val="0"/>
                        </a:spcAft>
                        <a:buNone/>
                      </a:pPr>
                      <a:r>
                        <a:rPr lang="en-US" sz="1800" b="1" u="none" strike="noStrike" cap="none">
                          <a:solidFill>
                            <a:schemeClr val="lt1"/>
                          </a:solidFill>
                          <a:latin typeface="Calibri"/>
                          <a:ea typeface="Calibri"/>
                          <a:cs typeface="Calibri"/>
                          <a:sym typeface="Calibri"/>
                        </a:rPr>
                        <a:t>Research</a:t>
                      </a:r>
                      <a:endParaRPr sz="1800" u="none" strike="noStrike" cap="none">
                        <a:solidFill>
                          <a:schemeClr val="lt1"/>
                        </a:solidFill>
                        <a:latin typeface="Calibri"/>
                        <a:ea typeface="Calibri"/>
                        <a:cs typeface="Calibri"/>
                        <a:sym typeface="Calibri"/>
                      </a:endParaRPr>
                    </a:p>
                  </a:txBody>
                  <a:tcPr marL="0" marR="0" marT="292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450850" marR="443230" lvl="0" indent="49530" algn="l" rtl="0">
                        <a:lnSpc>
                          <a:spcPct val="105499"/>
                        </a:lnSpc>
                        <a:spcBef>
                          <a:spcPts val="0"/>
                        </a:spcBef>
                        <a:spcAft>
                          <a:spcPts val="0"/>
                        </a:spcAft>
                        <a:buClr>
                          <a:schemeClr val="dk1"/>
                        </a:buClr>
                        <a:buSzPts val="2000"/>
                        <a:buFont typeface="Calibri"/>
                        <a:buNone/>
                      </a:pPr>
                      <a:r>
                        <a:rPr lang="en-US" sz="2000" b="1" u="none" strike="noStrike" cap="none">
                          <a:solidFill>
                            <a:schemeClr val="dk1"/>
                          </a:solidFill>
                        </a:rPr>
                        <a:t>Lung Cancer</a:t>
                      </a:r>
                      <a:endParaRPr/>
                    </a:p>
                    <a:p>
                      <a:pPr marL="450850" marR="443230" lvl="0" indent="49530" algn="l" rtl="0">
                        <a:lnSpc>
                          <a:spcPct val="105499"/>
                        </a:lnSpc>
                        <a:spcBef>
                          <a:spcPts val="365"/>
                        </a:spcBef>
                        <a:spcAft>
                          <a:spcPts val="0"/>
                        </a:spcAft>
                        <a:buClr>
                          <a:schemeClr val="dk1"/>
                        </a:buClr>
                        <a:buSzPts val="2000"/>
                        <a:buFont typeface="Calibri"/>
                        <a:buNone/>
                      </a:pPr>
                      <a:r>
                        <a:rPr lang="en-US" sz="2000" b="1" u="none" strike="noStrike" cap="none">
                          <a:solidFill>
                            <a:schemeClr val="dk1"/>
                          </a:solidFill>
                        </a:rPr>
                        <a:t>Comp</a:t>
                      </a:r>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424815" marR="415925" lvl="0" indent="147954" algn="l" rtl="0">
                        <a:lnSpc>
                          <a:spcPct val="117222"/>
                        </a:lnSpc>
                        <a:spcBef>
                          <a:spcPts val="0"/>
                        </a:spcBef>
                        <a:spcAft>
                          <a:spcPts val="0"/>
                        </a:spcAft>
                        <a:buClr>
                          <a:schemeClr val="dk1"/>
                        </a:buClr>
                        <a:buSzPts val="1800"/>
                        <a:buFont typeface="Calibri"/>
                        <a:buNone/>
                      </a:pPr>
                      <a:r>
                        <a:rPr lang="en-US" sz="1800" b="1" i="0" u="none" strike="noStrike" cap="none">
                          <a:solidFill>
                            <a:schemeClr val="dk1"/>
                          </a:solidFill>
                        </a:rPr>
                        <a:t>Complications other cancer</a:t>
                      </a:r>
                      <a:endParaRPr sz="1800" b="1" i="0" u="none" strike="noStrike" cap="none">
                        <a:solidFill>
                          <a:schemeClr val="dk1"/>
                        </a:solidFill>
                      </a:endParaRPr>
                    </a:p>
                    <a:p>
                      <a:pPr marL="424815" marR="415925" lvl="0" indent="147954" algn="l" rtl="0">
                        <a:lnSpc>
                          <a:spcPct val="117222"/>
                        </a:lnSpc>
                        <a:spcBef>
                          <a:spcPts val="0"/>
                        </a:spcBef>
                        <a:spcAft>
                          <a:spcPts val="0"/>
                        </a:spcAft>
                        <a:buClr>
                          <a:schemeClr val="dk1"/>
                        </a:buClr>
                        <a:buSzPts val="1800"/>
                        <a:buFont typeface="Calibri"/>
                        <a:buNone/>
                      </a:pPr>
                      <a:endParaRPr sz="1800" b="1"/>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0" marR="0" lvl="0" indent="0" algn="ctr" rtl="0">
                        <a:lnSpc>
                          <a:spcPct val="118611"/>
                        </a:lnSpc>
                        <a:spcBef>
                          <a:spcPts val="0"/>
                        </a:spcBef>
                        <a:spcAft>
                          <a:spcPts val="0"/>
                        </a:spcAft>
                        <a:buClr>
                          <a:schemeClr val="dk1"/>
                        </a:buClr>
                        <a:buSzPts val="1800"/>
                        <a:buFont typeface="Calibri"/>
                        <a:buNone/>
                      </a:pPr>
                      <a:r>
                        <a:rPr lang="en-US" sz="1800" b="1" i="0" u="none" strike="noStrike" cap="none">
                          <a:solidFill>
                            <a:schemeClr val="dk1"/>
                          </a:solidFill>
                        </a:rPr>
                        <a:t>Prediction of Severity of the Lung cancer</a:t>
                      </a:r>
                      <a:endParaRPr sz="1800" b="1" u="none" strike="noStrike" cap="none">
                        <a:solidFill>
                          <a:schemeClr val="dk1"/>
                        </a:solidFill>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u="none" strike="noStrike" cap="none">
                          <a:solidFill>
                            <a:schemeClr val="dk1"/>
                          </a:solidFill>
                        </a:rPr>
                        <a:t>Lung Cancer complication gap</a:t>
                      </a:r>
                      <a:endParaRPr sz="1800" u="none" strike="noStrike" cap="none">
                        <a:solidFill>
                          <a:schemeClr val="dk1"/>
                        </a:solidFill>
                      </a:endParaRPr>
                    </a:p>
                    <a:p>
                      <a:pPr marL="341630" marR="0" lvl="0" indent="0" algn="l" rtl="0">
                        <a:lnSpc>
                          <a:spcPct val="100000"/>
                        </a:lnSpc>
                        <a:spcBef>
                          <a:spcPts val="1335"/>
                        </a:spcBef>
                        <a:spcAft>
                          <a:spcPts val="0"/>
                        </a:spcAft>
                        <a:buSzPts val="1800"/>
                        <a:buFont typeface="Calibri"/>
                        <a:buNone/>
                      </a:pPr>
                      <a:endParaRPr sz="1800" b="1" u="none" strike="noStrike" cap="none">
                        <a:solidFill>
                          <a:srgbClr val="FFFFFF"/>
                        </a:solidFill>
                        <a:latin typeface="Calibri"/>
                        <a:ea typeface="Calibri"/>
                        <a:cs typeface="Calibri"/>
                        <a:sym typeface="Calibri"/>
                      </a:endParaRPr>
                    </a:p>
                  </a:txBody>
                  <a:tcPr marL="0" marR="0" marT="1695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tc>
                  <a:txBody>
                    <a:bodyPr/>
                    <a:lstStyle/>
                    <a:p>
                      <a:pPr marL="628015" marR="415925" lvl="0" indent="-46355" algn="l" rtl="0">
                        <a:lnSpc>
                          <a:spcPct val="117222"/>
                        </a:lnSpc>
                        <a:spcBef>
                          <a:spcPts val="0"/>
                        </a:spcBef>
                        <a:spcAft>
                          <a:spcPts val="0"/>
                        </a:spcAft>
                        <a:buClr>
                          <a:schemeClr val="dk1"/>
                        </a:buClr>
                        <a:buSzPts val="1800"/>
                        <a:buFont typeface="Calibri"/>
                        <a:buNone/>
                      </a:pPr>
                      <a:r>
                        <a:rPr lang="en-US" sz="1800" b="1" u="none" strike="noStrike" cap="none">
                          <a:solidFill>
                            <a:schemeClr val="dk1"/>
                          </a:solidFill>
                          <a:latin typeface="Calibri"/>
                          <a:ea typeface="Calibri"/>
                          <a:cs typeface="Calibri"/>
                          <a:sym typeface="Calibri"/>
                        </a:rPr>
                        <a:t>NSCLC 360</a:t>
                      </a:r>
                      <a:endParaRPr/>
                    </a:p>
                  </a:txBody>
                  <a:tcPr marL="0" marR="0" marT="463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1859B"/>
                    </a:solidFill>
                  </a:tcPr>
                </a:tc>
                <a:extLst>
                  <a:ext uri="{0D108BD9-81ED-4DB2-BD59-A6C34878D82A}">
                    <a16:rowId xmlns:a16="http://schemas.microsoft.com/office/drawing/2014/main" val="10000"/>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Identified compatible Dataset</a:t>
                      </a:r>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1"/>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Using Machine Learnig</a:t>
                      </a:r>
                      <a:endParaRPr sz="1800" b="1" u="none" strike="noStrike" cap="none">
                        <a:latin typeface="Calibri"/>
                        <a:ea typeface="Calibri"/>
                        <a:cs typeface="Calibri"/>
                        <a:sym typeface="Calibri"/>
                      </a:endParaRPr>
                    </a:p>
                  </a:txBody>
                  <a:tcPr marL="0" marR="0" marT="3365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2"/>
                  </a:ext>
                </a:extLst>
              </a:tr>
              <a:tr h="592725">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Predicting Different Variables</a:t>
                      </a:r>
                      <a:endParaRPr sz="1800" u="none" strike="noStrike" cap="none">
                        <a:latin typeface="Calibri"/>
                        <a:ea typeface="Calibri"/>
                        <a:cs typeface="Calibri"/>
                        <a:sym typeface="Calibri"/>
                      </a:endParaRPr>
                    </a:p>
                  </a:txBody>
                  <a:tcPr marL="0" marR="0" marT="3237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3"/>
                  </a:ext>
                </a:extLst>
              </a:tr>
              <a:tr h="592725">
                <a:tc>
                  <a:txBody>
                    <a:bodyPr/>
                    <a:lstStyle/>
                    <a:p>
                      <a:pPr marL="91440" marR="0" lvl="0" indent="0" algn="l" rtl="0">
                        <a:lnSpc>
                          <a:spcPct val="100000"/>
                        </a:lnSpc>
                        <a:spcBef>
                          <a:spcPts val="0"/>
                        </a:spcBef>
                        <a:spcAft>
                          <a:spcPts val="0"/>
                        </a:spcAft>
                        <a:buSzPts val="1800"/>
                        <a:buFont typeface="Calibri"/>
                        <a:buNone/>
                      </a:pPr>
                      <a:r>
                        <a:rPr lang="en-US" sz="1800" b="1" u="none" strike="noStrike" cap="none">
                          <a:latin typeface="Calibri"/>
                          <a:ea typeface="Calibri"/>
                          <a:cs typeface="Calibri"/>
                          <a:sym typeface="Calibri"/>
                        </a:rPr>
                        <a:t>Integrating  Different Models</a:t>
                      </a:r>
                      <a:endParaRPr sz="1800" u="none" strike="noStrike" cap="none">
                        <a:latin typeface="Calibri"/>
                        <a:ea typeface="Calibri"/>
                        <a:cs typeface="Calibri"/>
                        <a:sym typeface="Calibri"/>
                      </a:endParaRPr>
                    </a:p>
                  </a:txBody>
                  <a:tcPr marL="0" marR="0" marT="343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4"/>
                  </a:ext>
                </a:extLst>
              </a:tr>
              <a:tr h="341500">
                <a:tc>
                  <a:txBody>
                    <a:bodyPr/>
                    <a:lstStyle/>
                    <a:p>
                      <a:pPr marL="9144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Integrating to Large System</a:t>
                      </a:r>
                      <a:endParaRPr sz="1800" b="1" u="none" strike="noStrike" cap="none">
                        <a:latin typeface="Calibri"/>
                        <a:ea typeface="Calibri"/>
                        <a:cs typeface="Calibri"/>
                        <a:sym typeface="Calibri"/>
                      </a:endParaRPr>
                    </a:p>
                  </a:txBody>
                  <a:tcPr marL="0" marR="0" marT="3430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C99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tc>
                  <a:txBody>
                    <a:bodyPr/>
                    <a:lstStyle/>
                    <a:p>
                      <a:pPr marL="0" marR="0" lvl="0" indent="0" algn="l" rtl="0">
                        <a:lnSpc>
                          <a:spcPct val="100000"/>
                        </a:lnSpc>
                        <a:spcBef>
                          <a:spcPts val="0"/>
                        </a:spcBef>
                        <a:spcAft>
                          <a:spcPts val="0"/>
                        </a:spcAft>
                        <a:buNone/>
                      </a:pPr>
                      <a:endParaRPr sz="1900" u="none" strike="noStrike" cap="none">
                        <a:latin typeface="Times New Roman"/>
                        <a:ea typeface="Times New Roman"/>
                        <a:cs typeface="Times New Roman"/>
                        <a:sym typeface="Times New Roman"/>
                      </a:endParaRPr>
                    </a:p>
                  </a:txBody>
                  <a:tcPr marL="0" marR="0"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CD6FF"/>
                    </a:solidFill>
                  </a:tcPr>
                </a:tc>
                <a:extLst>
                  <a:ext uri="{0D108BD9-81ED-4DB2-BD59-A6C34878D82A}">
                    <a16:rowId xmlns:a16="http://schemas.microsoft.com/office/drawing/2014/main" val="10005"/>
                  </a:ext>
                </a:extLst>
              </a:tr>
            </a:tbl>
          </a:graphicData>
        </a:graphic>
      </p:graphicFrame>
      <p:pic>
        <p:nvPicPr>
          <p:cNvPr id="681" name="Google Shape;681;p28"/>
          <p:cNvPicPr preferRelativeResize="0"/>
          <p:nvPr/>
        </p:nvPicPr>
        <p:blipFill rotWithShape="1">
          <a:blip r:embed="rId4">
            <a:alphaModFix/>
          </a:blip>
          <a:srcRect/>
          <a:stretch/>
        </p:blipFill>
        <p:spPr>
          <a:xfrm>
            <a:off x="3359872" y="3310029"/>
            <a:ext cx="296993" cy="286571"/>
          </a:xfrm>
          <a:prstGeom prst="rect">
            <a:avLst/>
          </a:prstGeom>
          <a:noFill/>
          <a:ln>
            <a:noFill/>
          </a:ln>
        </p:spPr>
      </p:pic>
      <p:pic>
        <p:nvPicPr>
          <p:cNvPr id="682" name="Google Shape;682;p28"/>
          <p:cNvPicPr preferRelativeResize="0"/>
          <p:nvPr/>
        </p:nvPicPr>
        <p:blipFill rotWithShape="1">
          <a:blip r:embed="rId4">
            <a:alphaModFix/>
          </a:blip>
          <a:srcRect/>
          <a:stretch/>
        </p:blipFill>
        <p:spPr>
          <a:xfrm>
            <a:off x="3342533" y="3847501"/>
            <a:ext cx="296993" cy="286571"/>
          </a:xfrm>
          <a:prstGeom prst="rect">
            <a:avLst/>
          </a:prstGeom>
          <a:noFill/>
          <a:ln>
            <a:noFill/>
          </a:ln>
        </p:spPr>
      </p:pic>
      <p:pic>
        <p:nvPicPr>
          <p:cNvPr id="683" name="Google Shape;683;p28"/>
          <p:cNvPicPr preferRelativeResize="0"/>
          <p:nvPr/>
        </p:nvPicPr>
        <p:blipFill rotWithShape="1">
          <a:blip r:embed="rId4">
            <a:alphaModFix/>
          </a:blip>
          <a:srcRect/>
          <a:stretch/>
        </p:blipFill>
        <p:spPr>
          <a:xfrm>
            <a:off x="3336339" y="4515549"/>
            <a:ext cx="296993" cy="286571"/>
          </a:xfrm>
          <a:prstGeom prst="rect">
            <a:avLst/>
          </a:prstGeom>
          <a:noFill/>
          <a:ln>
            <a:noFill/>
          </a:ln>
        </p:spPr>
      </p:pic>
      <p:pic>
        <p:nvPicPr>
          <p:cNvPr id="684" name="Google Shape;684;p28"/>
          <p:cNvPicPr preferRelativeResize="0"/>
          <p:nvPr/>
        </p:nvPicPr>
        <p:blipFill rotWithShape="1">
          <a:blip r:embed="rId4">
            <a:alphaModFix/>
          </a:blip>
          <a:srcRect/>
          <a:stretch/>
        </p:blipFill>
        <p:spPr>
          <a:xfrm>
            <a:off x="3336338" y="5047868"/>
            <a:ext cx="296993" cy="286571"/>
          </a:xfrm>
          <a:prstGeom prst="rect">
            <a:avLst/>
          </a:prstGeom>
          <a:noFill/>
          <a:ln>
            <a:noFill/>
          </a:ln>
        </p:spPr>
      </p:pic>
      <p:pic>
        <p:nvPicPr>
          <p:cNvPr id="685" name="Google Shape;685;p28"/>
          <p:cNvPicPr preferRelativeResize="0"/>
          <p:nvPr/>
        </p:nvPicPr>
        <p:blipFill rotWithShape="1">
          <a:blip r:embed="rId5">
            <a:alphaModFix/>
          </a:blip>
          <a:srcRect/>
          <a:stretch/>
        </p:blipFill>
        <p:spPr>
          <a:xfrm>
            <a:off x="5136475" y="2620268"/>
            <a:ext cx="296993" cy="280285"/>
          </a:xfrm>
          <a:prstGeom prst="rect">
            <a:avLst/>
          </a:prstGeom>
          <a:noFill/>
          <a:ln>
            <a:noFill/>
          </a:ln>
        </p:spPr>
      </p:pic>
      <p:pic>
        <p:nvPicPr>
          <p:cNvPr id="686" name="Google Shape;686;p28"/>
          <p:cNvPicPr preferRelativeResize="0"/>
          <p:nvPr/>
        </p:nvPicPr>
        <p:blipFill rotWithShape="1">
          <a:blip r:embed="rId5">
            <a:alphaModFix/>
          </a:blip>
          <a:srcRect/>
          <a:stretch/>
        </p:blipFill>
        <p:spPr>
          <a:xfrm>
            <a:off x="5136475" y="3261554"/>
            <a:ext cx="296993" cy="280285"/>
          </a:xfrm>
          <a:prstGeom prst="rect">
            <a:avLst/>
          </a:prstGeom>
          <a:noFill/>
          <a:ln>
            <a:noFill/>
          </a:ln>
        </p:spPr>
      </p:pic>
      <p:pic>
        <p:nvPicPr>
          <p:cNvPr id="687" name="Google Shape;687;p28"/>
          <p:cNvPicPr preferRelativeResize="0"/>
          <p:nvPr/>
        </p:nvPicPr>
        <p:blipFill rotWithShape="1">
          <a:blip r:embed="rId5">
            <a:alphaModFix/>
          </a:blip>
          <a:srcRect/>
          <a:stretch/>
        </p:blipFill>
        <p:spPr>
          <a:xfrm>
            <a:off x="5152558" y="4467074"/>
            <a:ext cx="296993" cy="280285"/>
          </a:xfrm>
          <a:prstGeom prst="rect">
            <a:avLst/>
          </a:prstGeom>
          <a:noFill/>
          <a:ln>
            <a:noFill/>
          </a:ln>
        </p:spPr>
      </p:pic>
      <p:pic>
        <p:nvPicPr>
          <p:cNvPr id="688" name="Google Shape;688;p28"/>
          <p:cNvPicPr preferRelativeResize="0"/>
          <p:nvPr/>
        </p:nvPicPr>
        <p:blipFill rotWithShape="1">
          <a:blip r:embed="rId4">
            <a:alphaModFix/>
          </a:blip>
          <a:srcRect/>
          <a:stretch/>
        </p:blipFill>
        <p:spPr>
          <a:xfrm>
            <a:off x="5119136" y="3861171"/>
            <a:ext cx="296993" cy="286571"/>
          </a:xfrm>
          <a:prstGeom prst="rect">
            <a:avLst/>
          </a:prstGeom>
          <a:noFill/>
          <a:ln>
            <a:noFill/>
          </a:ln>
        </p:spPr>
      </p:pic>
      <p:pic>
        <p:nvPicPr>
          <p:cNvPr id="689" name="Google Shape;689;p28"/>
          <p:cNvPicPr preferRelativeResize="0"/>
          <p:nvPr/>
        </p:nvPicPr>
        <p:blipFill rotWithShape="1">
          <a:blip r:embed="rId4">
            <a:alphaModFix/>
          </a:blip>
          <a:srcRect/>
          <a:stretch/>
        </p:blipFill>
        <p:spPr>
          <a:xfrm>
            <a:off x="5152558" y="5074713"/>
            <a:ext cx="296993" cy="286571"/>
          </a:xfrm>
          <a:prstGeom prst="rect">
            <a:avLst/>
          </a:prstGeom>
          <a:noFill/>
          <a:ln>
            <a:noFill/>
          </a:ln>
        </p:spPr>
      </p:pic>
      <p:pic>
        <p:nvPicPr>
          <p:cNvPr id="690" name="Google Shape;690;p28"/>
          <p:cNvPicPr preferRelativeResize="0"/>
          <p:nvPr/>
        </p:nvPicPr>
        <p:blipFill rotWithShape="1">
          <a:blip r:embed="rId4">
            <a:alphaModFix/>
          </a:blip>
          <a:srcRect/>
          <a:stretch/>
        </p:blipFill>
        <p:spPr>
          <a:xfrm>
            <a:off x="6954745" y="3933697"/>
            <a:ext cx="296993" cy="286571"/>
          </a:xfrm>
          <a:prstGeom prst="rect">
            <a:avLst/>
          </a:prstGeom>
          <a:noFill/>
          <a:ln>
            <a:noFill/>
          </a:ln>
        </p:spPr>
      </p:pic>
      <p:pic>
        <p:nvPicPr>
          <p:cNvPr id="691" name="Google Shape;691;p28"/>
          <p:cNvPicPr preferRelativeResize="0"/>
          <p:nvPr/>
        </p:nvPicPr>
        <p:blipFill rotWithShape="1">
          <a:blip r:embed="rId4">
            <a:alphaModFix/>
          </a:blip>
          <a:srcRect/>
          <a:stretch/>
        </p:blipFill>
        <p:spPr>
          <a:xfrm>
            <a:off x="6954745" y="4463118"/>
            <a:ext cx="296993" cy="286571"/>
          </a:xfrm>
          <a:prstGeom prst="rect">
            <a:avLst/>
          </a:prstGeom>
          <a:noFill/>
          <a:ln>
            <a:noFill/>
          </a:ln>
        </p:spPr>
      </p:pic>
      <p:pic>
        <p:nvPicPr>
          <p:cNvPr id="692" name="Google Shape;692;p28"/>
          <p:cNvPicPr preferRelativeResize="0"/>
          <p:nvPr/>
        </p:nvPicPr>
        <p:blipFill rotWithShape="1">
          <a:blip r:embed="rId4">
            <a:alphaModFix/>
          </a:blip>
          <a:srcRect/>
          <a:stretch/>
        </p:blipFill>
        <p:spPr>
          <a:xfrm>
            <a:off x="6954745" y="5057255"/>
            <a:ext cx="296993" cy="286571"/>
          </a:xfrm>
          <a:prstGeom prst="rect">
            <a:avLst/>
          </a:prstGeom>
          <a:noFill/>
          <a:ln>
            <a:noFill/>
          </a:ln>
        </p:spPr>
      </p:pic>
      <p:pic>
        <p:nvPicPr>
          <p:cNvPr id="693" name="Google Shape;693;p28"/>
          <p:cNvPicPr preferRelativeResize="0"/>
          <p:nvPr/>
        </p:nvPicPr>
        <p:blipFill rotWithShape="1">
          <a:blip r:embed="rId5">
            <a:alphaModFix/>
          </a:blip>
          <a:srcRect/>
          <a:stretch/>
        </p:blipFill>
        <p:spPr>
          <a:xfrm>
            <a:off x="6954745" y="2637722"/>
            <a:ext cx="296993" cy="280285"/>
          </a:xfrm>
          <a:prstGeom prst="rect">
            <a:avLst/>
          </a:prstGeom>
          <a:noFill/>
          <a:ln>
            <a:noFill/>
          </a:ln>
        </p:spPr>
      </p:pic>
      <p:pic>
        <p:nvPicPr>
          <p:cNvPr id="694" name="Google Shape;694;p28"/>
          <p:cNvPicPr preferRelativeResize="0"/>
          <p:nvPr/>
        </p:nvPicPr>
        <p:blipFill rotWithShape="1">
          <a:blip r:embed="rId5">
            <a:alphaModFix/>
          </a:blip>
          <a:srcRect/>
          <a:stretch/>
        </p:blipFill>
        <p:spPr>
          <a:xfrm>
            <a:off x="6943679" y="3254918"/>
            <a:ext cx="296993" cy="280285"/>
          </a:xfrm>
          <a:prstGeom prst="rect">
            <a:avLst/>
          </a:prstGeom>
          <a:noFill/>
          <a:ln>
            <a:noFill/>
          </a:ln>
        </p:spPr>
      </p:pic>
      <p:pic>
        <p:nvPicPr>
          <p:cNvPr id="695" name="Google Shape;695;p28"/>
          <p:cNvPicPr preferRelativeResize="0"/>
          <p:nvPr/>
        </p:nvPicPr>
        <p:blipFill rotWithShape="1">
          <a:blip r:embed="rId5">
            <a:alphaModFix/>
          </a:blip>
          <a:srcRect/>
          <a:stretch/>
        </p:blipFill>
        <p:spPr>
          <a:xfrm>
            <a:off x="8834126" y="2629309"/>
            <a:ext cx="296993" cy="280285"/>
          </a:xfrm>
          <a:prstGeom prst="rect">
            <a:avLst/>
          </a:prstGeom>
          <a:noFill/>
          <a:ln>
            <a:noFill/>
          </a:ln>
        </p:spPr>
      </p:pic>
      <p:pic>
        <p:nvPicPr>
          <p:cNvPr id="696" name="Google Shape;696;p28"/>
          <p:cNvPicPr preferRelativeResize="0"/>
          <p:nvPr/>
        </p:nvPicPr>
        <p:blipFill rotWithShape="1">
          <a:blip r:embed="rId4">
            <a:alphaModFix/>
          </a:blip>
          <a:srcRect/>
          <a:stretch/>
        </p:blipFill>
        <p:spPr>
          <a:xfrm>
            <a:off x="8790354" y="3861288"/>
            <a:ext cx="296993" cy="286571"/>
          </a:xfrm>
          <a:prstGeom prst="rect">
            <a:avLst/>
          </a:prstGeom>
          <a:noFill/>
          <a:ln>
            <a:noFill/>
          </a:ln>
        </p:spPr>
      </p:pic>
      <p:pic>
        <p:nvPicPr>
          <p:cNvPr id="697" name="Google Shape;697;p28"/>
          <p:cNvPicPr preferRelativeResize="0"/>
          <p:nvPr/>
        </p:nvPicPr>
        <p:blipFill rotWithShape="1">
          <a:blip r:embed="rId4">
            <a:alphaModFix/>
          </a:blip>
          <a:srcRect/>
          <a:stretch/>
        </p:blipFill>
        <p:spPr>
          <a:xfrm>
            <a:off x="8834137" y="4462547"/>
            <a:ext cx="296993" cy="286571"/>
          </a:xfrm>
          <a:prstGeom prst="rect">
            <a:avLst/>
          </a:prstGeom>
          <a:noFill/>
          <a:ln>
            <a:noFill/>
          </a:ln>
        </p:spPr>
      </p:pic>
      <p:pic>
        <p:nvPicPr>
          <p:cNvPr id="698" name="Google Shape;698;p28"/>
          <p:cNvPicPr preferRelativeResize="0"/>
          <p:nvPr/>
        </p:nvPicPr>
        <p:blipFill rotWithShape="1">
          <a:blip r:embed="rId4">
            <a:alphaModFix/>
          </a:blip>
          <a:srcRect/>
          <a:stretch/>
        </p:blipFill>
        <p:spPr>
          <a:xfrm>
            <a:off x="8910395" y="5065694"/>
            <a:ext cx="296993" cy="286571"/>
          </a:xfrm>
          <a:prstGeom prst="rect">
            <a:avLst/>
          </a:prstGeom>
          <a:noFill/>
          <a:ln>
            <a:noFill/>
          </a:ln>
        </p:spPr>
      </p:pic>
      <p:pic>
        <p:nvPicPr>
          <p:cNvPr id="699" name="Google Shape;699;p28"/>
          <p:cNvPicPr preferRelativeResize="0"/>
          <p:nvPr/>
        </p:nvPicPr>
        <p:blipFill rotWithShape="1">
          <a:blip r:embed="rId5">
            <a:alphaModFix/>
          </a:blip>
          <a:srcRect/>
          <a:stretch/>
        </p:blipFill>
        <p:spPr>
          <a:xfrm>
            <a:off x="10866044" y="2655167"/>
            <a:ext cx="296993" cy="280285"/>
          </a:xfrm>
          <a:prstGeom prst="rect">
            <a:avLst/>
          </a:prstGeom>
          <a:noFill/>
          <a:ln>
            <a:noFill/>
          </a:ln>
        </p:spPr>
      </p:pic>
      <p:pic>
        <p:nvPicPr>
          <p:cNvPr id="700" name="Google Shape;700;p28"/>
          <p:cNvPicPr preferRelativeResize="0"/>
          <p:nvPr/>
        </p:nvPicPr>
        <p:blipFill rotWithShape="1">
          <a:blip r:embed="rId5">
            <a:alphaModFix/>
          </a:blip>
          <a:srcRect/>
          <a:stretch/>
        </p:blipFill>
        <p:spPr>
          <a:xfrm>
            <a:off x="10866044" y="3358009"/>
            <a:ext cx="296993" cy="280285"/>
          </a:xfrm>
          <a:prstGeom prst="rect">
            <a:avLst/>
          </a:prstGeom>
          <a:noFill/>
          <a:ln>
            <a:noFill/>
          </a:ln>
        </p:spPr>
      </p:pic>
      <p:pic>
        <p:nvPicPr>
          <p:cNvPr id="701" name="Google Shape;701;p28"/>
          <p:cNvPicPr preferRelativeResize="0"/>
          <p:nvPr/>
        </p:nvPicPr>
        <p:blipFill rotWithShape="1">
          <a:blip r:embed="rId5">
            <a:alphaModFix/>
          </a:blip>
          <a:srcRect/>
          <a:stretch/>
        </p:blipFill>
        <p:spPr>
          <a:xfrm>
            <a:off x="10866044" y="3920708"/>
            <a:ext cx="296993" cy="280285"/>
          </a:xfrm>
          <a:prstGeom prst="rect">
            <a:avLst/>
          </a:prstGeom>
          <a:noFill/>
          <a:ln>
            <a:noFill/>
          </a:ln>
        </p:spPr>
      </p:pic>
      <p:pic>
        <p:nvPicPr>
          <p:cNvPr id="702" name="Google Shape;702;p28"/>
          <p:cNvPicPr preferRelativeResize="0"/>
          <p:nvPr/>
        </p:nvPicPr>
        <p:blipFill rotWithShape="1">
          <a:blip r:embed="rId5">
            <a:alphaModFix/>
          </a:blip>
          <a:srcRect/>
          <a:stretch/>
        </p:blipFill>
        <p:spPr>
          <a:xfrm>
            <a:off x="10866044" y="4483407"/>
            <a:ext cx="296993" cy="280285"/>
          </a:xfrm>
          <a:prstGeom prst="rect">
            <a:avLst/>
          </a:prstGeom>
          <a:noFill/>
          <a:ln>
            <a:noFill/>
          </a:ln>
        </p:spPr>
      </p:pic>
      <p:pic>
        <p:nvPicPr>
          <p:cNvPr id="703" name="Google Shape;703;p28"/>
          <p:cNvPicPr preferRelativeResize="0"/>
          <p:nvPr/>
        </p:nvPicPr>
        <p:blipFill rotWithShape="1">
          <a:blip r:embed="rId5">
            <a:alphaModFix/>
          </a:blip>
          <a:srcRect/>
          <a:stretch/>
        </p:blipFill>
        <p:spPr>
          <a:xfrm>
            <a:off x="10866044" y="5046106"/>
            <a:ext cx="296993" cy="280285"/>
          </a:xfrm>
          <a:prstGeom prst="rect">
            <a:avLst/>
          </a:prstGeom>
          <a:noFill/>
          <a:ln>
            <a:noFill/>
          </a:ln>
        </p:spPr>
      </p:pic>
      <p:pic>
        <p:nvPicPr>
          <p:cNvPr id="704" name="Google Shape;704;p28"/>
          <p:cNvPicPr preferRelativeResize="0"/>
          <p:nvPr/>
        </p:nvPicPr>
        <p:blipFill rotWithShape="1">
          <a:blip r:embed="rId5">
            <a:alphaModFix/>
          </a:blip>
          <a:srcRect/>
          <a:stretch/>
        </p:blipFill>
        <p:spPr>
          <a:xfrm>
            <a:off x="3329290" y="2668742"/>
            <a:ext cx="296993" cy="280285"/>
          </a:xfrm>
          <a:prstGeom prst="rect">
            <a:avLst/>
          </a:prstGeom>
          <a:noFill/>
          <a:ln>
            <a:noFill/>
          </a:ln>
        </p:spPr>
      </p:pic>
      <p:pic>
        <p:nvPicPr>
          <p:cNvPr id="705" name="Google Shape;705;p28"/>
          <p:cNvPicPr preferRelativeResize="0"/>
          <p:nvPr/>
        </p:nvPicPr>
        <p:blipFill rotWithShape="1">
          <a:blip r:embed="rId5">
            <a:alphaModFix/>
          </a:blip>
          <a:srcRect/>
          <a:stretch/>
        </p:blipFill>
        <p:spPr>
          <a:xfrm>
            <a:off x="8864707" y="3266343"/>
            <a:ext cx="296993" cy="28028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411B-0792-48C3-2D12-2A934B092397}"/>
              </a:ext>
            </a:extLst>
          </p:cNvPr>
          <p:cNvSpPr>
            <a:spLocks noGrp="1"/>
          </p:cNvSpPr>
          <p:nvPr>
            <p:ph type="title"/>
          </p:nvPr>
        </p:nvSpPr>
        <p:spPr>
          <a:xfrm>
            <a:off x="493102" y="545096"/>
            <a:ext cx="5753734" cy="677108"/>
          </a:xfrm>
        </p:spPr>
        <p:txBody>
          <a:bodyPr/>
          <a:lstStyle/>
          <a:p>
            <a:r>
              <a:rPr lang="en-US">
                <a:solidFill>
                  <a:schemeClr val="tx1"/>
                </a:solidFill>
              </a:rPr>
              <a:t>Feature importance </a:t>
            </a:r>
          </a:p>
        </p:txBody>
      </p:sp>
      <p:pic>
        <p:nvPicPr>
          <p:cNvPr id="3" name="Picture 2">
            <a:extLst>
              <a:ext uri="{FF2B5EF4-FFF2-40B4-BE49-F238E27FC236}">
                <a16:creationId xmlns:a16="http://schemas.microsoft.com/office/drawing/2014/main" id="{F3518893-D04D-06C6-58F3-9E9ECEF2C7FF}"/>
              </a:ext>
            </a:extLst>
          </p:cNvPr>
          <p:cNvPicPr>
            <a:picLocks noChangeAspect="1"/>
          </p:cNvPicPr>
          <p:nvPr/>
        </p:nvPicPr>
        <p:blipFill>
          <a:blip r:embed="rId2"/>
          <a:stretch>
            <a:fillRect/>
          </a:stretch>
        </p:blipFill>
        <p:spPr>
          <a:xfrm>
            <a:off x="852487" y="1368199"/>
            <a:ext cx="10487025" cy="5210175"/>
          </a:xfrm>
          <a:prstGeom prst="rect">
            <a:avLst/>
          </a:prstGeom>
        </p:spPr>
      </p:pic>
    </p:spTree>
    <p:extLst>
      <p:ext uri="{BB962C8B-B14F-4D97-AF65-F5344CB8AC3E}">
        <p14:creationId xmlns:p14="http://schemas.microsoft.com/office/powerpoint/2010/main" val="2159333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C6725-68D7-E3C1-16A3-FDDE1F518422}"/>
              </a:ext>
            </a:extLst>
          </p:cNvPr>
          <p:cNvSpPr>
            <a:spLocks noGrp="1"/>
          </p:cNvSpPr>
          <p:nvPr>
            <p:ph type="title"/>
          </p:nvPr>
        </p:nvSpPr>
        <p:spPr>
          <a:xfrm>
            <a:off x="452990" y="619251"/>
            <a:ext cx="7176134" cy="1354217"/>
          </a:xfrm>
        </p:spPr>
        <p:txBody>
          <a:bodyPr/>
          <a:lstStyle/>
          <a:p>
            <a:r>
              <a:rPr lang="en-US">
                <a:solidFill>
                  <a:schemeClr val="tx1"/>
                </a:solidFill>
              </a:rPr>
              <a:t>Validation accuracy report</a:t>
            </a:r>
          </a:p>
        </p:txBody>
      </p:sp>
      <p:pic>
        <p:nvPicPr>
          <p:cNvPr id="3" name="Picture 2" descr="A screenshot of a computer&#10;&#10;AI-generated content may be incorrect.">
            <a:extLst>
              <a:ext uri="{FF2B5EF4-FFF2-40B4-BE49-F238E27FC236}">
                <a16:creationId xmlns:a16="http://schemas.microsoft.com/office/drawing/2014/main" id="{2C6F6013-27D2-4B39-AED5-FF669482CF81}"/>
              </a:ext>
            </a:extLst>
          </p:cNvPr>
          <p:cNvPicPr>
            <a:picLocks noChangeAspect="1"/>
          </p:cNvPicPr>
          <p:nvPr/>
        </p:nvPicPr>
        <p:blipFill>
          <a:blip r:embed="rId2"/>
          <a:stretch>
            <a:fillRect/>
          </a:stretch>
        </p:blipFill>
        <p:spPr>
          <a:xfrm>
            <a:off x="3802611" y="1486217"/>
            <a:ext cx="5069840" cy="5104765"/>
          </a:xfrm>
          <a:prstGeom prst="rect">
            <a:avLst/>
          </a:prstGeom>
        </p:spPr>
      </p:pic>
    </p:spTree>
    <p:extLst>
      <p:ext uri="{BB962C8B-B14F-4D97-AF65-F5344CB8AC3E}">
        <p14:creationId xmlns:p14="http://schemas.microsoft.com/office/powerpoint/2010/main" val="3401756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Google Shape;710;g31f2f1c02da_3_0"/>
          <p:cNvSpPr txBox="1">
            <a:spLocks noGrp="1"/>
          </p:cNvSpPr>
          <p:nvPr>
            <p:ph type="title"/>
          </p:nvPr>
        </p:nvSpPr>
        <p:spPr>
          <a:xfrm>
            <a:off x="458693" y="765555"/>
            <a:ext cx="8803500" cy="1121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Methodology – </a:t>
            </a:r>
            <a:r>
              <a:rPr lang="en-US" sz="3200">
                <a:solidFill>
                  <a:schemeClr val="dk1"/>
                </a:solidFill>
                <a:latin typeface="Arial"/>
                <a:ea typeface="Arial"/>
                <a:cs typeface="Arial"/>
                <a:sym typeface="Arial"/>
              </a:rPr>
              <a:t>Technologies &amp; Techniques</a:t>
            </a:r>
            <a:endParaRPr/>
          </a:p>
        </p:txBody>
      </p:sp>
      <p:grpSp>
        <p:nvGrpSpPr>
          <p:cNvPr id="711" name="Google Shape;711;g31f2f1c02da_3_0"/>
          <p:cNvGrpSpPr/>
          <p:nvPr/>
        </p:nvGrpSpPr>
        <p:grpSpPr>
          <a:xfrm>
            <a:off x="1840655" y="1791377"/>
            <a:ext cx="3275965" cy="3547111"/>
            <a:chOff x="1840655" y="1791377"/>
            <a:chExt cx="3275965" cy="3547111"/>
          </a:xfrm>
        </p:grpSpPr>
        <p:sp>
          <p:nvSpPr>
            <p:cNvPr id="712" name="Google Shape;712;g31f2f1c02da_3_0"/>
            <p:cNvSpPr/>
            <p:nvPr/>
          </p:nvSpPr>
          <p:spPr>
            <a:xfrm>
              <a:off x="1840655" y="1791378"/>
              <a:ext cx="3275965" cy="3547110"/>
            </a:xfrm>
            <a:custGeom>
              <a:avLst/>
              <a:gdLst/>
              <a:ahLst/>
              <a:cxnLst/>
              <a:rect l="l" t="t" r="r" b="b"/>
              <a:pathLst>
                <a:path w="3275965" h="3547110" extrusionOk="0">
                  <a:moveTo>
                    <a:pt x="3275463" y="0"/>
                  </a:moveTo>
                  <a:lnTo>
                    <a:pt x="545919" y="0"/>
                  </a:lnTo>
                  <a:lnTo>
                    <a:pt x="498815" y="2003"/>
                  </a:lnTo>
                  <a:lnTo>
                    <a:pt x="452824" y="7906"/>
                  </a:lnTo>
                  <a:lnTo>
                    <a:pt x="408109" y="17542"/>
                  </a:lnTo>
                  <a:lnTo>
                    <a:pt x="364835" y="30750"/>
                  </a:lnTo>
                  <a:lnTo>
                    <a:pt x="323164" y="47364"/>
                  </a:lnTo>
                  <a:lnTo>
                    <a:pt x="283262" y="67222"/>
                  </a:lnTo>
                  <a:lnTo>
                    <a:pt x="245293" y="90158"/>
                  </a:lnTo>
                  <a:lnTo>
                    <a:pt x="209418" y="116010"/>
                  </a:lnTo>
                  <a:lnTo>
                    <a:pt x="175804" y="144613"/>
                  </a:lnTo>
                  <a:lnTo>
                    <a:pt x="144614" y="175804"/>
                  </a:lnTo>
                  <a:lnTo>
                    <a:pt x="116010" y="209418"/>
                  </a:lnTo>
                  <a:lnTo>
                    <a:pt x="90159" y="245292"/>
                  </a:lnTo>
                  <a:lnTo>
                    <a:pt x="67222" y="283262"/>
                  </a:lnTo>
                  <a:lnTo>
                    <a:pt x="47365" y="323163"/>
                  </a:lnTo>
                  <a:lnTo>
                    <a:pt x="30750" y="364833"/>
                  </a:lnTo>
                  <a:lnTo>
                    <a:pt x="17543" y="408108"/>
                  </a:lnTo>
                  <a:lnTo>
                    <a:pt x="7906" y="452823"/>
                  </a:lnTo>
                  <a:lnTo>
                    <a:pt x="2003" y="498814"/>
                  </a:lnTo>
                  <a:lnTo>
                    <a:pt x="0" y="545918"/>
                  </a:lnTo>
                  <a:lnTo>
                    <a:pt x="0" y="3000613"/>
                  </a:lnTo>
                  <a:lnTo>
                    <a:pt x="2003" y="3047717"/>
                  </a:lnTo>
                  <a:lnTo>
                    <a:pt x="7906" y="3093709"/>
                  </a:lnTo>
                  <a:lnTo>
                    <a:pt x="17543" y="3138423"/>
                  </a:lnTo>
                  <a:lnTo>
                    <a:pt x="30750" y="3181698"/>
                  </a:lnTo>
                  <a:lnTo>
                    <a:pt x="47365" y="3223368"/>
                  </a:lnTo>
                  <a:lnTo>
                    <a:pt x="67222" y="3263270"/>
                  </a:lnTo>
                  <a:lnTo>
                    <a:pt x="90159" y="3301240"/>
                  </a:lnTo>
                  <a:lnTo>
                    <a:pt x="116010" y="3337114"/>
                  </a:lnTo>
                  <a:lnTo>
                    <a:pt x="144614" y="3370728"/>
                  </a:lnTo>
                  <a:lnTo>
                    <a:pt x="175804" y="3401919"/>
                  </a:lnTo>
                  <a:lnTo>
                    <a:pt x="209418" y="3430522"/>
                  </a:lnTo>
                  <a:lnTo>
                    <a:pt x="245293" y="3456374"/>
                  </a:lnTo>
                  <a:lnTo>
                    <a:pt x="283262" y="3479310"/>
                  </a:lnTo>
                  <a:lnTo>
                    <a:pt x="323164" y="3499168"/>
                  </a:lnTo>
                  <a:lnTo>
                    <a:pt x="364835" y="3515782"/>
                  </a:lnTo>
                  <a:lnTo>
                    <a:pt x="408109" y="3528990"/>
                  </a:lnTo>
                  <a:lnTo>
                    <a:pt x="452824" y="3538627"/>
                  </a:lnTo>
                  <a:lnTo>
                    <a:pt x="498815" y="3544529"/>
                  </a:lnTo>
                  <a:lnTo>
                    <a:pt x="545919" y="3546533"/>
                  </a:lnTo>
                  <a:lnTo>
                    <a:pt x="3275463" y="3546533"/>
                  </a:lnTo>
                  <a:lnTo>
                    <a:pt x="3275463" y="0"/>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713;g31f2f1c02da_3_0"/>
            <p:cNvSpPr/>
            <p:nvPr/>
          </p:nvSpPr>
          <p:spPr>
            <a:xfrm>
              <a:off x="1840655" y="1791377"/>
              <a:ext cx="3275965" cy="3547110"/>
            </a:xfrm>
            <a:custGeom>
              <a:avLst/>
              <a:gdLst/>
              <a:ahLst/>
              <a:cxnLst/>
              <a:rect l="l" t="t" r="r" b="b"/>
              <a:pathLst>
                <a:path w="3275965" h="3547110" extrusionOk="0">
                  <a:moveTo>
                    <a:pt x="0" y="3000614"/>
                  </a:moveTo>
                  <a:lnTo>
                    <a:pt x="0" y="545920"/>
                  </a:lnTo>
                  <a:lnTo>
                    <a:pt x="2003" y="498815"/>
                  </a:lnTo>
                  <a:lnTo>
                    <a:pt x="7906" y="452824"/>
                  </a:lnTo>
                  <a:lnTo>
                    <a:pt x="17543" y="408109"/>
                  </a:lnTo>
                  <a:lnTo>
                    <a:pt x="30750" y="364834"/>
                  </a:lnTo>
                  <a:lnTo>
                    <a:pt x="47365" y="323164"/>
                  </a:lnTo>
                  <a:lnTo>
                    <a:pt x="67222" y="283262"/>
                  </a:lnTo>
                  <a:lnTo>
                    <a:pt x="90159" y="245292"/>
                  </a:lnTo>
                  <a:lnTo>
                    <a:pt x="116010" y="209418"/>
                  </a:lnTo>
                  <a:lnTo>
                    <a:pt x="144614" y="175804"/>
                  </a:lnTo>
                  <a:lnTo>
                    <a:pt x="175804" y="144613"/>
                  </a:lnTo>
                  <a:lnTo>
                    <a:pt x="209418" y="116010"/>
                  </a:lnTo>
                  <a:lnTo>
                    <a:pt x="245292" y="90158"/>
                  </a:lnTo>
                  <a:lnTo>
                    <a:pt x="283262" y="67222"/>
                  </a:lnTo>
                  <a:lnTo>
                    <a:pt x="323164" y="47365"/>
                  </a:lnTo>
                  <a:lnTo>
                    <a:pt x="364834" y="30750"/>
                  </a:lnTo>
                  <a:lnTo>
                    <a:pt x="408109" y="17543"/>
                  </a:lnTo>
                  <a:lnTo>
                    <a:pt x="452824" y="7906"/>
                  </a:lnTo>
                  <a:lnTo>
                    <a:pt x="498815" y="2003"/>
                  </a:lnTo>
                  <a:lnTo>
                    <a:pt x="545919" y="0"/>
                  </a:lnTo>
                  <a:lnTo>
                    <a:pt x="3275463" y="0"/>
                  </a:lnTo>
                  <a:lnTo>
                    <a:pt x="3275463" y="3546534"/>
                  </a:lnTo>
                  <a:lnTo>
                    <a:pt x="545919" y="3546534"/>
                  </a:lnTo>
                  <a:lnTo>
                    <a:pt x="498815" y="3544530"/>
                  </a:lnTo>
                  <a:lnTo>
                    <a:pt x="452824" y="3538627"/>
                  </a:lnTo>
                  <a:lnTo>
                    <a:pt x="408109" y="3528991"/>
                  </a:lnTo>
                  <a:lnTo>
                    <a:pt x="364834" y="3515783"/>
                  </a:lnTo>
                  <a:lnTo>
                    <a:pt x="323164" y="3499168"/>
                  </a:lnTo>
                  <a:lnTo>
                    <a:pt x="283262" y="3479311"/>
                  </a:lnTo>
                  <a:lnTo>
                    <a:pt x="245292" y="3456374"/>
                  </a:lnTo>
                  <a:lnTo>
                    <a:pt x="209418" y="3430523"/>
                  </a:lnTo>
                  <a:lnTo>
                    <a:pt x="175804" y="3401920"/>
                  </a:lnTo>
                  <a:lnTo>
                    <a:pt x="144614" y="3370729"/>
                  </a:lnTo>
                  <a:lnTo>
                    <a:pt x="116010" y="3337115"/>
                  </a:lnTo>
                  <a:lnTo>
                    <a:pt x="90159" y="3301241"/>
                  </a:lnTo>
                  <a:lnTo>
                    <a:pt x="67222" y="3263271"/>
                  </a:lnTo>
                  <a:lnTo>
                    <a:pt x="47365" y="3223369"/>
                  </a:lnTo>
                  <a:lnTo>
                    <a:pt x="30750" y="3181699"/>
                  </a:lnTo>
                  <a:lnTo>
                    <a:pt x="17543" y="3138424"/>
                  </a:lnTo>
                  <a:lnTo>
                    <a:pt x="7906" y="3093709"/>
                  </a:lnTo>
                  <a:lnTo>
                    <a:pt x="2003" y="3047718"/>
                  </a:lnTo>
                  <a:lnTo>
                    <a:pt x="0" y="3000614"/>
                  </a:lnTo>
                  <a:close/>
                </a:path>
              </a:pathLst>
            </a:custGeom>
            <a:no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14" name="Google Shape;714;g31f2f1c02da_3_0"/>
          <p:cNvGrpSpPr/>
          <p:nvPr/>
        </p:nvGrpSpPr>
        <p:grpSpPr>
          <a:xfrm>
            <a:off x="7053128" y="1791378"/>
            <a:ext cx="3275965" cy="3547110"/>
            <a:chOff x="7053128" y="1791378"/>
            <a:chExt cx="3275965" cy="3547110"/>
          </a:xfrm>
        </p:grpSpPr>
        <p:sp>
          <p:nvSpPr>
            <p:cNvPr id="715" name="Google Shape;715;g31f2f1c02da_3_0"/>
            <p:cNvSpPr/>
            <p:nvPr/>
          </p:nvSpPr>
          <p:spPr>
            <a:xfrm>
              <a:off x="7053128" y="1791378"/>
              <a:ext cx="3275965" cy="3547110"/>
            </a:xfrm>
            <a:custGeom>
              <a:avLst/>
              <a:gdLst/>
              <a:ahLst/>
              <a:cxnLst/>
              <a:rect l="l" t="t" r="r" b="b"/>
              <a:pathLst>
                <a:path w="3275965" h="3547110" extrusionOk="0">
                  <a:moveTo>
                    <a:pt x="2729543" y="0"/>
                  </a:moveTo>
                  <a:lnTo>
                    <a:pt x="0" y="0"/>
                  </a:lnTo>
                  <a:lnTo>
                    <a:pt x="0" y="3546534"/>
                  </a:lnTo>
                  <a:lnTo>
                    <a:pt x="2729543" y="3546534"/>
                  </a:lnTo>
                  <a:lnTo>
                    <a:pt x="2776647" y="3544530"/>
                  </a:lnTo>
                  <a:lnTo>
                    <a:pt x="2822639" y="3538628"/>
                  </a:lnTo>
                  <a:lnTo>
                    <a:pt x="2867353" y="3528991"/>
                  </a:lnTo>
                  <a:lnTo>
                    <a:pt x="2910628" y="3515784"/>
                  </a:lnTo>
                  <a:lnTo>
                    <a:pt x="2952298" y="3499169"/>
                  </a:lnTo>
                  <a:lnTo>
                    <a:pt x="2992200" y="3479312"/>
                  </a:lnTo>
                  <a:lnTo>
                    <a:pt x="3030170" y="3456375"/>
                  </a:lnTo>
                  <a:lnTo>
                    <a:pt x="3066044" y="3430523"/>
                  </a:lnTo>
                  <a:lnTo>
                    <a:pt x="3099658" y="3401920"/>
                  </a:lnTo>
                  <a:lnTo>
                    <a:pt x="3130849" y="3370729"/>
                  </a:lnTo>
                  <a:lnTo>
                    <a:pt x="3159452" y="3337115"/>
                  </a:lnTo>
                  <a:lnTo>
                    <a:pt x="3185304" y="3301241"/>
                  </a:lnTo>
                  <a:lnTo>
                    <a:pt x="3208240" y="3263271"/>
                  </a:lnTo>
                  <a:lnTo>
                    <a:pt x="3228098" y="3223369"/>
                  </a:lnTo>
                  <a:lnTo>
                    <a:pt x="3244712" y="3181699"/>
                  </a:lnTo>
                  <a:lnTo>
                    <a:pt x="3257920" y="3138425"/>
                  </a:lnTo>
                  <a:lnTo>
                    <a:pt x="3267557" y="3093710"/>
                  </a:lnTo>
                  <a:lnTo>
                    <a:pt x="3273459" y="3047719"/>
                  </a:lnTo>
                  <a:lnTo>
                    <a:pt x="3275463" y="3000615"/>
                  </a:lnTo>
                  <a:lnTo>
                    <a:pt x="3275463" y="545919"/>
                  </a:lnTo>
                  <a:lnTo>
                    <a:pt x="3273459" y="498815"/>
                  </a:lnTo>
                  <a:lnTo>
                    <a:pt x="3267557" y="452824"/>
                  </a:lnTo>
                  <a:lnTo>
                    <a:pt x="3257920" y="408109"/>
                  </a:lnTo>
                  <a:lnTo>
                    <a:pt x="3244712" y="364835"/>
                  </a:lnTo>
                  <a:lnTo>
                    <a:pt x="3228098" y="323164"/>
                  </a:lnTo>
                  <a:lnTo>
                    <a:pt x="3208240" y="283262"/>
                  </a:lnTo>
                  <a:lnTo>
                    <a:pt x="3185304" y="245293"/>
                  </a:lnTo>
                  <a:lnTo>
                    <a:pt x="3159452" y="209418"/>
                  </a:lnTo>
                  <a:lnTo>
                    <a:pt x="3130849" y="175804"/>
                  </a:lnTo>
                  <a:lnTo>
                    <a:pt x="3099658" y="144614"/>
                  </a:lnTo>
                  <a:lnTo>
                    <a:pt x="3066044" y="116010"/>
                  </a:lnTo>
                  <a:lnTo>
                    <a:pt x="3030170" y="90159"/>
                  </a:lnTo>
                  <a:lnTo>
                    <a:pt x="2992200" y="67222"/>
                  </a:lnTo>
                  <a:lnTo>
                    <a:pt x="2952298" y="47365"/>
                  </a:lnTo>
                  <a:lnTo>
                    <a:pt x="2910628" y="30750"/>
                  </a:lnTo>
                  <a:lnTo>
                    <a:pt x="2867353" y="17543"/>
                  </a:lnTo>
                  <a:lnTo>
                    <a:pt x="2822639" y="7906"/>
                  </a:lnTo>
                  <a:lnTo>
                    <a:pt x="2776647" y="2003"/>
                  </a:lnTo>
                  <a:lnTo>
                    <a:pt x="2729543" y="0"/>
                  </a:lnTo>
                  <a:close/>
                </a:path>
              </a:pathLst>
            </a:custGeom>
            <a:solidFill>
              <a:srgbClr val="31859C"/>
            </a:solidFill>
            <a:ln w="9525" cap="flat" cmpd="sng">
              <a:solidFill>
                <a:srgbClr val="4472C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6" name="Google Shape;716;g31f2f1c02da_3_0"/>
            <p:cNvSpPr/>
            <p:nvPr/>
          </p:nvSpPr>
          <p:spPr>
            <a:xfrm>
              <a:off x="7053128" y="1791378"/>
              <a:ext cx="3275965" cy="3547110"/>
            </a:xfrm>
            <a:custGeom>
              <a:avLst/>
              <a:gdLst/>
              <a:ahLst/>
              <a:cxnLst/>
              <a:rect l="l" t="t" r="r" b="b"/>
              <a:pathLst>
                <a:path w="3275965" h="3547110" extrusionOk="0">
                  <a:moveTo>
                    <a:pt x="3275463" y="545919"/>
                  </a:moveTo>
                  <a:lnTo>
                    <a:pt x="3275463" y="3000614"/>
                  </a:lnTo>
                  <a:lnTo>
                    <a:pt x="3273459" y="3047718"/>
                  </a:lnTo>
                  <a:lnTo>
                    <a:pt x="3267556" y="3093709"/>
                  </a:lnTo>
                  <a:lnTo>
                    <a:pt x="3257920" y="3138424"/>
                  </a:lnTo>
                  <a:lnTo>
                    <a:pt x="3244712" y="3181699"/>
                  </a:lnTo>
                  <a:lnTo>
                    <a:pt x="3228097" y="3223369"/>
                  </a:lnTo>
                  <a:lnTo>
                    <a:pt x="3208240" y="3263271"/>
                  </a:lnTo>
                  <a:lnTo>
                    <a:pt x="3185303" y="3301241"/>
                  </a:lnTo>
                  <a:lnTo>
                    <a:pt x="3159452" y="3337115"/>
                  </a:lnTo>
                  <a:lnTo>
                    <a:pt x="3130849" y="3370729"/>
                  </a:lnTo>
                  <a:lnTo>
                    <a:pt x="3099658" y="3401920"/>
                  </a:lnTo>
                  <a:lnTo>
                    <a:pt x="3066044" y="3430523"/>
                  </a:lnTo>
                  <a:lnTo>
                    <a:pt x="3030170" y="3456375"/>
                  </a:lnTo>
                  <a:lnTo>
                    <a:pt x="2992200" y="3479311"/>
                  </a:lnTo>
                  <a:lnTo>
                    <a:pt x="2952298" y="3499169"/>
                  </a:lnTo>
                  <a:lnTo>
                    <a:pt x="2910628" y="3515783"/>
                  </a:lnTo>
                  <a:lnTo>
                    <a:pt x="2867353" y="3528991"/>
                  </a:lnTo>
                  <a:lnTo>
                    <a:pt x="2822638" y="3538627"/>
                  </a:lnTo>
                  <a:lnTo>
                    <a:pt x="2776647" y="3544530"/>
                  </a:lnTo>
                  <a:lnTo>
                    <a:pt x="2729543" y="3546534"/>
                  </a:lnTo>
                  <a:lnTo>
                    <a:pt x="0" y="3546534"/>
                  </a:lnTo>
                  <a:lnTo>
                    <a:pt x="0" y="0"/>
                  </a:lnTo>
                  <a:lnTo>
                    <a:pt x="2729543" y="0"/>
                  </a:lnTo>
                  <a:lnTo>
                    <a:pt x="2776647" y="2003"/>
                  </a:lnTo>
                  <a:lnTo>
                    <a:pt x="2822638" y="7906"/>
                  </a:lnTo>
                  <a:lnTo>
                    <a:pt x="2867353" y="17543"/>
                  </a:lnTo>
                  <a:lnTo>
                    <a:pt x="2910628" y="30750"/>
                  </a:lnTo>
                  <a:lnTo>
                    <a:pt x="2952298" y="47365"/>
                  </a:lnTo>
                  <a:lnTo>
                    <a:pt x="2992200" y="67222"/>
                  </a:lnTo>
                  <a:lnTo>
                    <a:pt x="3030170" y="90159"/>
                  </a:lnTo>
                  <a:lnTo>
                    <a:pt x="3066044" y="116010"/>
                  </a:lnTo>
                  <a:lnTo>
                    <a:pt x="3099658" y="144614"/>
                  </a:lnTo>
                  <a:lnTo>
                    <a:pt x="3130849" y="175804"/>
                  </a:lnTo>
                  <a:lnTo>
                    <a:pt x="3159452" y="209418"/>
                  </a:lnTo>
                  <a:lnTo>
                    <a:pt x="3185303" y="245292"/>
                  </a:lnTo>
                  <a:lnTo>
                    <a:pt x="3208240" y="283262"/>
                  </a:lnTo>
                  <a:lnTo>
                    <a:pt x="3228097" y="323164"/>
                  </a:lnTo>
                  <a:lnTo>
                    <a:pt x="3244712" y="364834"/>
                  </a:lnTo>
                  <a:lnTo>
                    <a:pt x="3257920" y="408109"/>
                  </a:lnTo>
                  <a:lnTo>
                    <a:pt x="3267556" y="452824"/>
                  </a:lnTo>
                  <a:lnTo>
                    <a:pt x="3273459" y="498815"/>
                  </a:lnTo>
                  <a:lnTo>
                    <a:pt x="3275463" y="545919"/>
                  </a:lnTo>
                  <a:close/>
                </a:path>
              </a:pathLst>
            </a:custGeom>
            <a:no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717" name="Google Shape;717;g31f2f1c02da_3_0"/>
          <p:cNvPicPr preferRelativeResize="0"/>
          <p:nvPr/>
        </p:nvPicPr>
        <p:blipFill rotWithShape="1">
          <a:blip r:embed="rId3">
            <a:alphaModFix/>
          </a:blip>
          <a:srcRect/>
          <a:stretch/>
        </p:blipFill>
        <p:spPr>
          <a:xfrm>
            <a:off x="5245787" y="2743200"/>
            <a:ext cx="1684616" cy="1692320"/>
          </a:xfrm>
          <a:prstGeom prst="rect">
            <a:avLst/>
          </a:prstGeom>
          <a:noFill/>
          <a:ln>
            <a:noFill/>
          </a:ln>
        </p:spPr>
      </p:pic>
      <p:sp>
        <p:nvSpPr>
          <p:cNvPr id="718" name="Google Shape;718;g31f2f1c02da_3_0"/>
          <p:cNvSpPr txBox="1"/>
          <p:nvPr/>
        </p:nvSpPr>
        <p:spPr>
          <a:xfrm>
            <a:off x="2411349" y="2089825"/>
            <a:ext cx="2356500" cy="431100"/>
          </a:xfrm>
          <a:prstGeom prst="rect">
            <a:avLst/>
          </a:prstGeom>
          <a:solidFill>
            <a:srgbClr val="31859C"/>
          </a:solidFill>
          <a:ln>
            <a:noFill/>
          </a:ln>
        </p:spPr>
        <p:txBody>
          <a:bodyPr spcFirstLastPara="1" wrap="square" lIns="0" tIns="0" rIns="0" bIns="0" anchor="t" anchorCtr="0">
            <a:spAutoFit/>
          </a:bodyPr>
          <a:lstStyle/>
          <a:p>
            <a:pPr marL="0" marR="0" lvl="0" indent="0" algn="l" rtl="0">
              <a:lnSpc>
                <a:spcPct val="112857"/>
              </a:lnSpc>
              <a:spcBef>
                <a:spcPts val="0"/>
              </a:spcBef>
              <a:spcAft>
                <a:spcPts val="0"/>
              </a:spcAft>
              <a:buNone/>
            </a:pPr>
            <a:r>
              <a:rPr lang="en-US" sz="2800" b="1" i="1">
                <a:solidFill>
                  <a:schemeClr val="dk1"/>
                </a:solidFill>
                <a:latin typeface="Trebuchet MS"/>
                <a:ea typeface="Trebuchet MS"/>
                <a:cs typeface="Trebuchet MS"/>
                <a:sym typeface="Trebuchet MS"/>
              </a:rPr>
              <a:t>Technologies</a:t>
            </a:r>
            <a:endParaRPr sz="2800">
              <a:solidFill>
                <a:schemeClr val="dk1"/>
              </a:solidFill>
              <a:latin typeface="Trebuchet MS"/>
              <a:ea typeface="Trebuchet MS"/>
              <a:cs typeface="Trebuchet MS"/>
              <a:sym typeface="Trebuchet MS"/>
            </a:endParaRPr>
          </a:p>
        </p:txBody>
      </p:sp>
      <p:sp>
        <p:nvSpPr>
          <p:cNvPr id="719" name="Google Shape;719;g31f2f1c02da_3_0"/>
          <p:cNvSpPr txBox="1"/>
          <p:nvPr/>
        </p:nvSpPr>
        <p:spPr>
          <a:xfrm>
            <a:off x="7735579" y="2092750"/>
            <a:ext cx="2852100" cy="431100"/>
          </a:xfrm>
          <a:prstGeom prst="rect">
            <a:avLst/>
          </a:prstGeom>
          <a:solidFill>
            <a:srgbClr val="31859C"/>
          </a:solidFill>
          <a:ln>
            <a:noFill/>
          </a:ln>
        </p:spPr>
        <p:txBody>
          <a:bodyPr spcFirstLastPara="1" wrap="square" lIns="0" tIns="0" rIns="0" bIns="0" anchor="t" anchorCtr="0">
            <a:spAutoFit/>
          </a:bodyPr>
          <a:lstStyle/>
          <a:p>
            <a:pPr marL="0" marR="0" lvl="0" indent="0" algn="l" rtl="0">
              <a:lnSpc>
                <a:spcPct val="112857"/>
              </a:lnSpc>
              <a:spcBef>
                <a:spcPts val="0"/>
              </a:spcBef>
              <a:spcAft>
                <a:spcPts val="0"/>
              </a:spcAft>
              <a:buNone/>
            </a:pPr>
            <a:r>
              <a:rPr lang="en-US" sz="2800" b="1" i="1">
                <a:solidFill>
                  <a:schemeClr val="dk1"/>
                </a:solidFill>
                <a:latin typeface="Trebuchet MS"/>
                <a:ea typeface="Trebuchet MS"/>
                <a:cs typeface="Trebuchet MS"/>
                <a:sym typeface="Trebuchet MS"/>
              </a:rPr>
              <a:t>Techniques</a:t>
            </a:r>
            <a:endParaRPr sz="2800">
              <a:solidFill>
                <a:schemeClr val="dk1"/>
              </a:solidFill>
              <a:latin typeface="Trebuchet MS"/>
              <a:ea typeface="Trebuchet MS"/>
              <a:cs typeface="Trebuchet MS"/>
              <a:sym typeface="Trebuchet MS"/>
            </a:endParaRPr>
          </a:p>
        </p:txBody>
      </p:sp>
      <p:sp>
        <p:nvSpPr>
          <p:cNvPr id="720" name="Google Shape;720;g31f2f1c02da_3_0"/>
          <p:cNvSpPr txBox="1"/>
          <p:nvPr/>
        </p:nvSpPr>
        <p:spPr>
          <a:xfrm>
            <a:off x="2157544" y="2520925"/>
            <a:ext cx="3517200" cy="2321700"/>
          </a:xfrm>
          <a:prstGeom prst="rect">
            <a:avLst/>
          </a:prstGeom>
          <a:noFill/>
          <a:ln>
            <a:noFill/>
          </a:ln>
        </p:spPr>
        <p:txBody>
          <a:bodyPr spcFirstLastPara="1" wrap="square" lIns="0" tIns="165100" rIns="0" bIns="0" anchor="t" anchorCtr="0">
            <a:spAutoFit/>
          </a:bodyPr>
          <a:lstStyle/>
          <a:p>
            <a:pPr marL="298450" marR="0" lvl="0" indent="-285750" algn="l" rtl="0">
              <a:lnSpc>
                <a:spcPct val="10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 Python language</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Python libraries</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Tenserflow</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VS Code</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Google Colab</a:t>
            </a:r>
            <a:endParaRPr sz="2000">
              <a:solidFill>
                <a:schemeClr val="dk1"/>
              </a:solidFill>
              <a:latin typeface="Tahoma"/>
              <a:ea typeface="Tahoma"/>
              <a:cs typeface="Tahoma"/>
              <a:sym typeface="Tahoma"/>
            </a:endParaRPr>
          </a:p>
        </p:txBody>
      </p:sp>
      <p:sp>
        <p:nvSpPr>
          <p:cNvPr id="721" name="Google Shape;721;g31f2f1c02da_3_0"/>
          <p:cNvSpPr txBox="1"/>
          <p:nvPr/>
        </p:nvSpPr>
        <p:spPr>
          <a:xfrm>
            <a:off x="7492643" y="2470400"/>
            <a:ext cx="4879800" cy="1860000"/>
          </a:xfrm>
          <a:prstGeom prst="rect">
            <a:avLst/>
          </a:prstGeom>
          <a:noFill/>
          <a:ln>
            <a:noFill/>
          </a:ln>
        </p:spPr>
        <p:txBody>
          <a:bodyPr spcFirstLastPara="1" wrap="square" lIns="0" tIns="165100" rIns="0" bIns="0" anchor="t" anchorCtr="0">
            <a:spAutoFit/>
          </a:bodyPr>
          <a:lstStyle/>
          <a:p>
            <a:pPr marL="298450" marR="0" lvl="0" indent="-285750" algn="l" rtl="0">
              <a:lnSpc>
                <a:spcPct val="100000"/>
              </a:lnSpc>
              <a:spcBef>
                <a:spcPts val="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Machine Learning</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Deep Learning</a:t>
            </a:r>
            <a:endParaRPr sz="2000">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NLP</a:t>
            </a:r>
            <a:endParaRPr sz="2000" b="1">
              <a:solidFill>
                <a:schemeClr val="dk1"/>
              </a:solidFill>
              <a:latin typeface="Tahoma"/>
              <a:ea typeface="Tahoma"/>
              <a:cs typeface="Tahoma"/>
              <a:sym typeface="Tahoma"/>
            </a:endParaRPr>
          </a:p>
          <a:p>
            <a:pPr marL="298450" marR="0" lvl="0" indent="-285750" algn="l" rtl="0">
              <a:lnSpc>
                <a:spcPct val="100000"/>
              </a:lnSpc>
              <a:spcBef>
                <a:spcPts val="1200"/>
              </a:spcBef>
              <a:spcAft>
                <a:spcPts val="0"/>
              </a:spcAft>
              <a:buClr>
                <a:schemeClr val="dk1"/>
              </a:buClr>
              <a:buSzPts val="2000"/>
              <a:buFont typeface="Arial"/>
              <a:buChar char="•"/>
            </a:pPr>
            <a:r>
              <a:rPr lang="en-US" sz="2000" b="1">
                <a:solidFill>
                  <a:schemeClr val="dk1"/>
                </a:solidFill>
                <a:latin typeface="Tahoma"/>
                <a:ea typeface="Tahoma"/>
                <a:cs typeface="Tahoma"/>
                <a:sym typeface="Tahoma"/>
              </a:rPr>
              <a:t>Optimization</a:t>
            </a:r>
            <a:endParaRPr sz="2000">
              <a:solidFill>
                <a:schemeClr val="dk1"/>
              </a:solidFill>
              <a:latin typeface="Tahoma"/>
              <a:ea typeface="Tahoma"/>
              <a:cs typeface="Tahoma"/>
              <a:sym typeface="Tahoma"/>
            </a:endParaRPr>
          </a:p>
        </p:txBody>
      </p:sp>
      <p:sp>
        <p:nvSpPr>
          <p:cNvPr id="722" name="Google Shape;722;g31f2f1c02da_3_0"/>
          <p:cNvSpPr txBox="1"/>
          <p:nvPr/>
        </p:nvSpPr>
        <p:spPr>
          <a:xfrm>
            <a:off x="3552123" y="6228316"/>
            <a:ext cx="3517200" cy="277200"/>
          </a:xfrm>
          <a:prstGeom prst="rect">
            <a:avLst/>
          </a:prstGeom>
          <a:no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ITxxxxxxx</a:t>
            </a:r>
            <a:endParaRPr sz="1800">
              <a:solidFill>
                <a:schemeClr val="dk1"/>
              </a:solidFill>
              <a:latin typeface="Trebuchet MS"/>
              <a:ea typeface="Trebuchet MS"/>
              <a:cs typeface="Trebuchet MS"/>
              <a:sym typeface="Trebuchet MS"/>
            </a:endParaRPr>
          </a:p>
        </p:txBody>
      </p:sp>
      <p:sp>
        <p:nvSpPr>
          <p:cNvPr id="723" name="Google Shape;723;g31f2f1c02da_3_0"/>
          <p:cNvSpPr txBox="1">
            <a:spLocks noGrp="1"/>
          </p:cNvSpPr>
          <p:nvPr>
            <p:ph type="dt" idx="10"/>
          </p:nvPr>
        </p:nvSpPr>
        <p:spPr>
          <a:xfrm>
            <a:off x="10839915" y="6225302"/>
            <a:ext cx="1131000" cy="278400"/>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2025/03/19</a:t>
            </a:r>
            <a:endParaRPr/>
          </a:p>
        </p:txBody>
      </p:sp>
      <p:sp>
        <p:nvSpPr>
          <p:cNvPr id="724" name="Google Shape;724;g31f2f1c02da_3_0"/>
          <p:cNvSpPr txBox="1">
            <a:spLocks noGrp="1"/>
          </p:cNvSpPr>
          <p:nvPr>
            <p:ph type="ftr" idx="11"/>
          </p:nvPr>
        </p:nvSpPr>
        <p:spPr>
          <a:xfrm>
            <a:off x="7932210" y="6231398"/>
            <a:ext cx="1819200" cy="278400"/>
          </a:xfrm>
          <a:prstGeom prst="rect">
            <a:avLst/>
          </a:prstGeom>
          <a:no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Project ID: R24-071</a:t>
            </a:r>
            <a:endParaRPr/>
          </a:p>
        </p:txBody>
      </p:sp>
      <p:grpSp>
        <p:nvGrpSpPr>
          <p:cNvPr id="725" name="Google Shape;725;g31f2f1c02da_3_0"/>
          <p:cNvGrpSpPr/>
          <p:nvPr/>
        </p:nvGrpSpPr>
        <p:grpSpPr>
          <a:xfrm>
            <a:off x="0" y="6169535"/>
            <a:ext cx="12192000" cy="668654"/>
            <a:chOff x="0" y="6169535"/>
            <a:chExt cx="12192000" cy="668654"/>
          </a:xfrm>
        </p:grpSpPr>
        <p:sp>
          <p:nvSpPr>
            <p:cNvPr id="726" name="Google Shape;726;g31f2f1c02da_3_0"/>
            <p:cNvSpPr/>
            <p:nvPr/>
          </p:nvSpPr>
          <p:spPr>
            <a:xfrm>
              <a:off x="0" y="6169535"/>
              <a:ext cx="12192000" cy="668654"/>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w="9525" cap="flat" cmpd="sng">
              <a:solidFill>
                <a:srgbClr val="4472C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27" name="Google Shape;727;g31f2f1c02da_3_0"/>
            <p:cNvPicPr preferRelativeResize="0"/>
            <p:nvPr/>
          </p:nvPicPr>
          <p:blipFill rotWithShape="1">
            <a:blip r:embed="rId4">
              <a:alphaModFix/>
            </a:blip>
            <a:srcRect/>
            <a:stretch/>
          </p:blipFill>
          <p:spPr>
            <a:xfrm>
              <a:off x="208502" y="6335653"/>
              <a:ext cx="1859169" cy="331995"/>
            </a:xfrm>
            <a:prstGeom prst="rect">
              <a:avLst/>
            </a:prstGeom>
            <a:noFill/>
            <a:ln>
              <a:noFill/>
            </a:ln>
          </p:spPr>
        </p:pic>
      </p:grpSp>
      <p:sp>
        <p:nvSpPr>
          <p:cNvPr id="728" name="Google Shape;728;g31f2f1c02da_3_0"/>
          <p:cNvSpPr txBox="1"/>
          <p:nvPr/>
        </p:nvSpPr>
        <p:spPr>
          <a:xfrm>
            <a:off x="3552123" y="6299194"/>
            <a:ext cx="3517200" cy="554100"/>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IT21342226 | Ahamed A.S.S</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729" name="Google Shape;729;g31f2f1c02da_3_0"/>
          <p:cNvSpPr txBox="1"/>
          <p:nvPr/>
        </p:nvSpPr>
        <p:spPr>
          <a:xfrm>
            <a:off x="10839915" y="6352625"/>
            <a:ext cx="1131000" cy="278400"/>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730" name="Google Shape;730;g31f2f1c02da_3_0"/>
          <p:cNvSpPr txBox="1"/>
          <p:nvPr/>
        </p:nvSpPr>
        <p:spPr>
          <a:xfrm>
            <a:off x="7932210" y="6302277"/>
            <a:ext cx="2073300" cy="556800"/>
          </a:xfrm>
          <a:prstGeom prst="rect">
            <a:avLst/>
          </a:prstGeom>
          <a:solidFill>
            <a:srgbClr val="31859C"/>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734"/>
        <p:cNvGrpSpPr/>
        <p:nvPr/>
      </p:nvGrpSpPr>
      <p:grpSpPr>
        <a:xfrm>
          <a:off x="0" y="0"/>
          <a:ext cx="0" cy="0"/>
          <a:chOff x="0" y="0"/>
          <a:chExt cx="0" cy="0"/>
        </a:xfrm>
      </p:grpSpPr>
      <p:sp>
        <p:nvSpPr>
          <p:cNvPr id="735" name="Google Shape;735;p30"/>
          <p:cNvSpPr/>
          <p:nvPr/>
        </p:nvSpPr>
        <p:spPr>
          <a:xfrm>
            <a:off x="481029" y="3169944"/>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Srinivas, T. A. S., Monika, M., Aparna, N., Narasimha Rao, C., &amp; Ramprabhu, J. (2023). A Methodology to Predict the Lung Cancer and its Adverse Effects on Patients from an Advanced Correlation Analysis Method. </a:t>
            </a:r>
            <a:r>
              <a:rPr lang="en-US" sz="1800" i="1">
                <a:solidFill>
                  <a:schemeClr val="dk1"/>
                </a:solidFill>
                <a:latin typeface="Calibri"/>
                <a:ea typeface="Calibri"/>
                <a:cs typeface="Calibri"/>
                <a:sym typeface="Calibri"/>
              </a:rPr>
              <a:t>2023 International Conference on Intelligent Data Communication Technologies and Internet of Things</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736" name="Google Shape;736;p30"/>
          <p:cNvSpPr/>
          <p:nvPr/>
        </p:nvSpPr>
        <p:spPr>
          <a:xfrm>
            <a:off x="481029" y="4433718"/>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Fletcher, C., Wilson, C. J., Hutchinson, A., &amp; Grunfeld, E. (2018). The relationship between anticipated response and subsequent experience of cancer treatment-related side effects: A meta-analysis comparing effects before and after treatment exposure. </a:t>
            </a:r>
            <a:r>
              <a:rPr lang="en-US" sz="1800" i="1">
                <a:solidFill>
                  <a:schemeClr val="dk1"/>
                </a:solidFill>
                <a:latin typeface="Calibri"/>
                <a:ea typeface="Calibri"/>
                <a:cs typeface="Calibri"/>
                <a:sym typeface="Calibri"/>
              </a:rPr>
              <a:t>Cancer Treatment Reviews</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737" name="Google Shape;737;p30"/>
          <p:cNvSpPr/>
          <p:nvPr/>
        </p:nvSpPr>
        <p:spPr>
          <a:xfrm>
            <a:off x="483071" y="1427938"/>
            <a:ext cx="10877267" cy="1435663"/>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Mazzocco, T., &amp; Hussain, A. (2011). A side-effects mapping model in patients with lung, colorectal and breast cancer receiving chemotherapy. </a:t>
            </a:r>
            <a:r>
              <a:rPr lang="en-US" sz="1800" i="1">
                <a:solidFill>
                  <a:schemeClr val="dk1"/>
                </a:solidFill>
                <a:latin typeface="Calibri"/>
                <a:ea typeface="Calibri"/>
                <a:cs typeface="Calibri"/>
                <a:sym typeface="Calibri"/>
              </a:rPr>
              <a:t>2011 IEEE 13th International Conference on e-Health Networking, Applications and Services</a:t>
            </a:r>
            <a:r>
              <a:rPr lang="en-US" sz="1800">
                <a:solidFill>
                  <a:schemeClr val="dk1"/>
                </a:solidFill>
                <a:latin typeface="Calibri"/>
                <a:ea typeface="Calibri"/>
                <a:cs typeface="Calibri"/>
                <a:sym typeface="Calibri"/>
              </a:rPr>
              <a:t>. This study provides valuable insights to medical and nursing staff for predicting chemotherapy side effects, enabling them to select appropriate interventions to minimize symptom impact.</a:t>
            </a:r>
            <a:endParaRPr sz="1800">
              <a:solidFill>
                <a:schemeClr val="dk1"/>
              </a:solidFill>
              <a:latin typeface="Calibri"/>
              <a:ea typeface="Calibri"/>
              <a:cs typeface="Calibri"/>
              <a:sym typeface="Calibri"/>
            </a:endParaRPr>
          </a:p>
        </p:txBody>
      </p:sp>
      <p:sp>
        <p:nvSpPr>
          <p:cNvPr id="738" name="Google Shape;738;p30"/>
          <p:cNvSpPr txBox="1"/>
          <p:nvPr/>
        </p:nvSpPr>
        <p:spPr>
          <a:xfrm>
            <a:off x="349956" y="222956"/>
            <a:ext cx="60169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dk1"/>
                </a:solidFill>
                <a:latin typeface="Tahoma"/>
                <a:ea typeface="Tahoma"/>
                <a:cs typeface="Tahoma"/>
                <a:sym typeface="Tahoma"/>
              </a:rPr>
              <a:t>References</a:t>
            </a:r>
            <a:endParaRPr sz="1800">
              <a:solidFill>
                <a:schemeClr val="dk1"/>
              </a:solidFill>
              <a:latin typeface="Calibri"/>
              <a:ea typeface="Calibri"/>
              <a:cs typeface="Calibri"/>
              <a:sym typeface="Calibri"/>
            </a:endParaRPr>
          </a:p>
        </p:txBody>
      </p:sp>
      <p:grpSp>
        <p:nvGrpSpPr>
          <p:cNvPr id="739" name="Google Shape;739;p30"/>
          <p:cNvGrpSpPr/>
          <p:nvPr/>
        </p:nvGrpSpPr>
        <p:grpSpPr>
          <a:xfrm>
            <a:off x="0" y="6169535"/>
            <a:ext cx="12192000" cy="668655"/>
            <a:chOff x="0" y="6169535"/>
            <a:chExt cx="12192000" cy="668655"/>
          </a:xfrm>
        </p:grpSpPr>
        <p:sp>
          <p:nvSpPr>
            <p:cNvPr id="740" name="Google Shape;740;p30"/>
            <p:cNvSpPr/>
            <p:nvPr/>
          </p:nvSpPr>
          <p:spPr>
            <a:xfrm>
              <a:off x="0" y="616953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41" name="Google Shape;741;p30"/>
            <p:cNvPicPr preferRelativeResize="0"/>
            <p:nvPr/>
          </p:nvPicPr>
          <p:blipFill rotWithShape="1">
            <a:blip r:embed="rId3">
              <a:alphaModFix/>
            </a:blip>
            <a:srcRect/>
            <a:stretch/>
          </p:blipFill>
          <p:spPr>
            <a:xfrm>
              <a:off x="208502" y="6335653"/>
              <a:ext cx="1859168" cy="331995"/>
            </a:xfrm>
            <a:prstGeom prst="rect">
              <a:avLst/>
            </a:prstGeom>
            <a:solidFill>
              <a:srgbClr val="31859C"/>
            </a:solidFill>
            <a:ln>
              <a:noFill/>
            </a:ln>
          </p:spPr>
        </p:pic>
      </p:grpSp>
      <p:sp>
        <p:nvSpPr>
          <p:cNvPr id="742" name="Google Shape;742;p30"/>
          <p:cNvSpPr txBox="1"/>
          <p:nvPr/>
        </p:nvSpPr>
        <p:spPr>
          <a:xfrm>
            <a:off x="3552123" y="6299194"/>
            <a:ext cx="3517265" cy="276999"/>
          </a:xfrm>
          <a:prstGeom prst="rect">
            <a:avLst/>
          </a:prstGeom>
          <a:solidFill>
            <a:srgbClr val="31859B"/>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It21331022 | Irfan N.A.A</a:t>
            </a:r>
          </a:p>
        </p:txBody>
      </p:sp>
      <p:sp>
        <p:nvSpPr>
          <p:cNvPr id="743" name="Google Shape;743;p30"/>
          <p:cNvSpPr txBox="1"/>
          <p:nvPr/>
        </p:nvSpPr>
        <p:spPr>
          <a:xfrm>
            <a:off x="10839915" y="6352625"/>
            <a:ext cx="1130934"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a:p>
        </p:txBody>
      </p:sp>
      <p:sp>
        <p:nvSpPr>
          <p:cNvPr id="744" name="Google Shape;744;p30"/>
          <p:cNvSpPr txBox="1"/>
          <p:nvPr/>
        </p:nvSpPr>
        <p:spPr>
          <a:xfrm>
            <a:off x="7918099" y="6302277"/>
            <a:ext cx="2087385" cy="555280"/>
          </a:xfrm>
          <a:prstGeom prst="rect">
            <a:avLst/>
          </a:prstGeom>
          <a:solidFill>
            <a:srgbClr val="31859B"/>
          </a:solidFill>
          <a:ln>
            <a:noFill/>
          </a:ln>
        </p:spPr>
        <p:txBody>
          <a:bodyPr spcFirstLastPara="1" wrap="square" lIns="0" tIns="1250" rIns="0" bIns="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a:p>
          <a:p>
            <a:pPr marL="12700" marR="0" lvl="0" indent="0" algn="l" rtl="0">
              <a:spcBef>
                <a:spcPts val="10"/>
              </a:spcBef>
              <a:spcAft>
                <a:spcPts val="0"/>
              </a:spcAft>
              <a:buNone/>
            </a:pPr>
            <a:endParaRPr sz="18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F391057-9FCE-4334-7B14-F954BE17B419}"/>
              </a:ext>
            </a:extLst>
          </p:cNvPr>
          <p:cNvPicPr>
            <a:picLocks noChangeAspect="1"/>
          </p:cNvPicPr>
          <p:nvPr/>
        </p:nvPicPr>
        <p:blipFill>
          <a:blip r:embed="rId4"/>
          <a:srcRect b="10103"/>
          <a:stretch/>
        </p:blipFill>
        <p:spPr>
          <a:xfrm>
            <a:off x="0" y="0"/>
            <a:ext cx="12192000" cy="616511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33"/>
          <p:cNvSpPr txBox="1">
            <a:spLocks noGrp="1"/>
          </p:cNvSpPr>
          <p:nvPr>
            <p:ph type="title"/>
          </p:nvPr>
        </p:nvSpPr>
        <p:spPr>
          <a:xfrm>
            <a:off x="458694" y="802131"/>
            <a:ext cx="5564505" cy="62837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Research Objectives</a:t>
            </a:r>
            <a:endParaRPr sz="4000">
              <a:solidFill>
                <a:schemeClr val="dk1"/>
              </a:solidFill>
            </a:endParaRPr>
          </a:p>
        </p:txBody>
      </p:sp>
      <p:sp>
        <p:nvSpPr>
          <p:cNvPr id="780" name="Google Shape;780;p33"/>
          <p:cNvSpPr/>
          <p:nvPr/>
        </p:nvSpPr>
        <p:spPr>
          <a:xfrm>
            <a:off x="458694" y="2674749"/>
            <a:ext cx="1054682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285750" indent="-285750">
              <a:buFont typeface="Arial" panose="020B0604020202020204" pitchFamily="34" charset="0"/>
              <a:buChar char="•"/>
            </a:pPr>
            <a:r>
              <a:rPr lang="en-US" sz="2400" b="1">
                <a:solidFill>
                  <a:schemeClr val="dk1"/>
                </a:solidFill>
                <a:latin typeface="Tahoma" panose="020B0604030504040204" pitchFamily="34" charset="0"/>
                <a:ea typeface="Tahoma" panose="020B0604030504040204" pitchFamily="34" charset="0"/>
                <a:cs typeface="Tahoma" panose="020B0604030504040204" pitchFamily="34" charset="0"/>
                <a:sym typeface="Tahoma"/>
              </a:rPr>
              <a:t>Identifying features for predicting new cancer event type using ML models</a:t>
            </a:r>
            <a:endParaRPr sz="2400">
              <a:solidFill>
                <a:schemeClr val="dk1"/>
              </a:solidFill>
              <a:latin typeface="Calibri"/>
              <a:ea typeface="Calibri"/>
              <a:cs typeface="Calibri"/>
              <a:sym typeface="Calibri"/>
            </a:endParaRPr>
          </a:p>
        </p:txBody>
      </p:sp>
      <p:sp>
        <p:nvSpPr>
          <p:cNvPr id="781" name="Google Shape;781;p33"/>
          <p:cNvSpPr/>
          <p:nvPr/>
        </p:nvSpPr>
        <p:spPr>
          <a:xfrm>
            <a:off x="458693" y="4994561"/>
            <a:ext cx="1054682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342900" indent="-342900">
              <a:buFont typeface="Arial" panose="020B0604020202020204" pitchFamily="34" charset="0"/>
              <a:buChar char="•"/>
            </a:pPr>
            <a:r>
              <a:rPr lang="en-US" sz="2400" b="1">
                <a:solidFill>
                  <a:schemeClr val="dk1"/>
                </a:solidFill>
                <a:latin typeface="Tahoma" panose="020B0604030504040204" pitchFamily="34" charset="0"/>
                <a:ea typeface="Tahoma" panose="020B0604030504040204" pitchFamily="34" charset="0"/>
                <a:cs typeface="Tahoma" panose="020B0604030504040204" pitchFamily="34" charset="0"/>
                <a:sym typeface="Tahoma"/>
              </a:rPr>
              <a:t>Provide Interpretability with important features identified for each prediction</a:t>
            </a:r>
            <a:endParaRPr sz="2400">
              <a:solidFill>
                <a:schemeClr val="dk1"/>
              </a:solidFill>
              <a:latin typeface="Calibri"/>
              <a:ea typeface="Calibri"/>
              <a:cs typeface="Calibri"/>
              <a:sym typeface="Calibri"/>
            </a:endParaRPr>
          </a:p>
        </p:txBody>
      </p:sp>
      <p:sp>
        <p:nvSpPr>
          <p:cNvPr id="782" name="Google Shape;782;p33"/>
          <p:cNvSpPr/>
          <p:nvPr/>
        </p:nvSpPr>
        <p:spPr>
          <a:xfrm>
            <a:off x="481029" y="1553063"/>
            <a:ext cx="10524490" cy="871219"/>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342900" indent="-342900">
              <a:buFont typeface="Arial" panose="020B0604020202020204" pitchFamily="34" charset="0"/>
              <a:buChar char="•"/>
            </a:pPr>
            <a:r>
              <a:rPr lang="en-US" sz="2400">
                <a:solidFill>
                  <a:schemeClr val="dk1"/>
                </a:solidFill>
                <a:latin typeface="Tahoma" panose="020B0604030504040204" pitchFamily="34" charset="0"/>
                <a:ea typeface="Tahoma" panose="020B0604030504040204" pitchFamily="34" charset="0"/>
                <a:cs typeface="Tahoma" panose="020B0604030504040204" pitchFamily="34" charset="0"/>
                <a:sym typeface="Calibri"/>
              </a:rPr>
              <a:t> </a:t>
            </a:r>
            <a:r>
              <a:rPr lang="en-US" sz="2400" b="1">
                <a:solidFill>
                  <a:schemeClr val="dk1"/>
                </a:solidFill>
                <a:latin typeface="Tahoma" panose="020B0604030504040204" pitchFamily="34" charset="0"/>
                <a:ea typeface="Tahoma" panose="020B0604030504040204" pitchFamily="34" charset="0"/>
                <a:cs typeface="Tahoma" panose="020B0604030504040204" pitchFamily="34" charset="0"/>
                <a:sym typeface="Tahoma"/>
              </a:rPr>
              <a:t>Identifying features for predicting recurrence of cancer using ML models.</a:t>
            </a:r>
            <a:endParaRPr sz="2400">
              <a:solidFill>
                <a:schemeClr val="dk1"/>
              </a:solidFill>
              <a:latin typeface="Tahoma" panose="020B0604030504040204" pitchFamily="34" charset="0"/>
              <a:ea typeface="Tahoma" panose="020B0604030504040204" pitchFamily="34" charset="0"/>
              <a:cs typeface="Tahoma" panose="020B0604030504040204" pitchFamily="34" charset="0"/>
              <a:sym typeface="Calibri"/>
            </a:endParaRPr>
          </a:p>
        </p:txBody>
      </p:sp>
      <p:grpSp>
        <p:nvGrpSpPr>
          <p:cNvPr id="784" name="Google Shape;784;p33"/>
          <p:cNvGrpSpPr/>
          <p:nvPr/>
        </p:nvGrpSpPr>
        <p:grpSpPr>
          <a:xfrm>
            <a:off x="0" y="6192687"/>
            <a:ext cx="12192000" cy="668655"/>
            <a:chOff x="0" y="6042212"/>
            <a:chExt cx="12192000" cy="668655"/>
          </a:xfrm>
        </p:grpSpPr>
        <p:sp>
          <p:nvSpPr>
            <p:cNvPr id="785" name="Google Shape;785;p33"/>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pic>
          <p:nvPicPr>
            <p:cNvPr id="786" name="Google Shape;786;p33"/>
            <p:cNvPicPr preferRelativeResize="0"/>
            <p:nvPr/>
          </p:nvPicPr>
          <p:blipFill rotWithShape="1">
            <a:blip r:embed="rId3">
              <a:alphaModFix/>
            </a:blip>
            <a:srcRect/>
            <a:stretch/>
          </p:blipFill>
          <p:spPr>
            <a:xfrm>
              <a:off x="208502" y="6208330"/>
              <a:ext cx="1859168" cy="331995"/>
            </a:xfrm>
            <a:prstGeom prst="rect">
              <a:avLst/>
            </a:prstGeom>
            <a:noFill/>
            <a:ln>
              <a:noFill/>
            </a:ln>
          </p:spPr>
        </p:pic>
      </p:grpSp>
      <p:sp>
        <p:nvSpPr>
          <p:cNvPr id="787" name="Google Shape;787;p33"/>
          <p:cNvSpPr txBox="1"/>
          <p:nvPr/>
        </p:nvSpPr>
        <p:spPr>
          <a:xfrm>
            <a:off x="3552123" y="6378791"/>
            <a:ext cx="3517265" cy="264624"/>
          </a:xfrm>
          <a:prstGeom prst="rect">
            <a:avLst/>
          </a:prstGeom>
          <a:solidFill>
            <a:srgbClr val="31859B"/>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b="1">
                <a:solidFill>
                  <a:schemeClr val="dk1"/>
                </a:solidFill>
                <a:latin typeface="Trebuchet MS"/>
                <a:ea typeface="Trebuchet MS"/>
                <a:cs typeface="Trebuchet MS"/>
                <a:sym typeface="Trebuchet MS"/>
              </a:rPr>
              <a:t>IT21331022 Irfan N.A.A</a:t>
            </a:r>
            <a:endParaRPr sz="1800" b="1">
              <a:solidFill>
                <a:schemeClr val="dk1"/>
              </a:solidFill>
              <a:latin typeface="Trebuchet MS"/>
              <a:ea typeface="Trebuchet MS"/>
              <a:cs typeface="Trebuchet MS"/>
              <a:sym typeface="Trebuchet MS"/>
            </a:endParaRPr>
          </a:p>
        </p:txBody>
      </p:sp>
      <p:sp>
        <p:nvSpPr>
          <p:cNvPr id="788" name="Google Shape;788;p33"/>
          <p:cNvSpPr txBox="1"/>
          <p:nvPr/>
        </p:nvSpPr>
        <p:spPr>
          <a:xfrm>
            <a:off x="10744200" y="6375777"/>
            <a:ext cx="122664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2025/03/19</a:t>
            </a:r>
            <a:endParaRPr/>
          </a:p>
        </p:txBody>
      </p:sp>
      <p:sp>
        <p:nvSpPr>
          <p:cNvPr id="789" name="Google Shape;789;p33"/>
          <p:cNvSpPr txBox="1"/>
          <p:nvPr/>
        </p:nvSpPr>
        <p:spPr>
          <a:xfrm>
            <a:off x="7932210" y="6381873"/>
            <a:ext cx="1819275"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Project ID: R24-071</a:t>
            </a:r>
            <a:endParaRPr/>
          </a:p>
        </p:txBody>
      </p:sp>
      <p:sp>
        <p:nvSpPr>
          <p:cNvPr id="2" name="Google Shape;782;p33">
            <a:extLst>
              <a:ext uri="{FF2B5EF4-FFF2-40B4-BE49-F238E27FC236}">
                <a16:creationId xmlns:a16="http://schemas.microsoft.com/office/drawing/2014/main" id="{049A70FE-78AD-1869-C792-E1DB36D688B9}"/>
              </a:ext>
            </a:extLst>
          </p:cNvPr>
          <p:cNvSpPr/>
          <p:nvPr/>
        </p:nvSpPr>
        <p:spPr>
          <a:xfrm>
            <a:off x="458694" y="3796435"/>
            <a:ext cx="10524490" cy="871219"/>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342900" indent="-342900">
              <a:buFont typeface="Arial" panose="020B0604020202020204" pitchFamily="34" charset="0"/>
              <a:buChar char="•"/>
            </a:pPr>
            <a:r>
              <a:rPr lang="en-US" sz="2400" b="1">
                <a:solidFill>
                  <a:schemeClr val="dk1"/>
                </a:solidFill>
                <a:latin typeface="Tahoma" panose="020B0604030504040204" pitchFamily="34" charset="0"/>
                <a:ea typeface="Tahoma" panose="020B0604030504040204" pitchFamily="34" charset="0"/>
                <a:cs typeface="Tahoma" panose="020B0604030504040204" pitchFamily="34" charset="0"/>
                <a:sym typeface="Tahoma"/>
              </a:rPr>
              <a:t>Identifying features for predicting Progression Free Interval time using Survival Models</a:t>
            </a:r>
          </a:p>
          <a:p>
            <a:endParaRPr lang="en-US" sz="24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g31c90e09af7_3_0"/>
          <p:cNvSpPr txBox="1">
            <a:spLocks noGrp="1"/>
          </p:cNvSpPr>
          <p:nvPr>
            <p:ph type="title"/>
          </p:nvPr>
        </p:nvSpPr>
        <p:spPr>
          <a:xfrm>
            <a:off x="417034" y="593100"/>
            <a:ext cx="8949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Data Set Overview</a:t>
            </a:r>
            <a:endParaRPr>
              <a:solidFill>
                <a:schemeClr val="dk1"/>
              </a:solidFill>
            </a:endParaRPr>
          </a:p>
        </p:txBody>
      </p:sp>
      <p:sp>
        <p:nvSpPr>
          <p:cNvPr id="795" name="Google Shape;795;g31c90e09af7_3_0"/>
          <p:cNvSpPr/>
          <p:nvPr/>
        </p:nvSpPr>
        <p:spPr>
          <a:xfrm>
            <a:off x="483075" y="1427979"/>
            <a:ext cx="10866536" cy="2001021"/>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TCGA database for phenotype data of patients. Providing PFI , </a:t>
            </a:r>
            <a:r>
              <a:rPr lang="en-US" sz="2800" b="1" err="1">
                <a:solidFill>
                  <a:schemeClr val="dk1"/>
                </a:solidFill>
                <a:latin typeface="Open Sans"/>
                <a:ea typeface="Open Sans"/>
                <a:cs typeface="Open Sans"/>
                <a:sym typeface="Open Sans"/>
              </a:rPr>
              <a:t>PFI.time</a:t>
            </a:r>
            <a:r>
              <a:rPr lang="en-US" sz="2800" b="1">
                <a:solidFill>
                  <a:schemeClr val="dk1"/>
                </a:solidFill>
                <a:latin typeface="Open Sans"/>
                <a:ea typeface="Open Sans"/>
                <a:cs typeface="Open Sans"/>
                <a:sym typeface="Open Sans"/>
              </a:rPr>
              <a:t> and </a:t>
            </a:r>
            <a:r>
              <a:rPr lang="en-US" sz="2800" b="1" err="1">
                <a:solidFill>
                  <a:schemeClr val="dk1"/>
                </a:solidFill>
                <a:latin typeface="Open Sans"/>
                <a:ea typeface="Open Sans"/>
                <a:cs typeface="Open Sans"/>
                <a:sym typeface="Open Sans"/>
              </a:rPr>
              <a:t>etc</a:t>
            </a:r>
            <a:endParaRPr lang="en-US"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Porpoise Dataset for genomic Data of patients specifically catered for prediction of survivability and interpretability.</a:t>
            </a:r>
            <a:endParaRPr sz="2800" b="1">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5" name="Google Shape;105;p5"/>
          <p:cNvSpPr txBox="1">
            <a:spLocks noGrp="1"/>
          </p:cNvSpPr>
          <p:nvPr>
            <p:ph type="title"/>
          </p:nvPr>
        </p:nvSpPr>
        <p:spPr>
          <a:xfrm>
            <a:off x="418293" y="553499"/>
            <a:ext cx="543623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chemeClr val="dk1"/>
                </a:solidFill>
              </a:rPr>
              <a:t>Research</a:t>
            </a:r>
            <a:r>
              <a:rPr lang="en-US"/>
              <a:t> </a:t>
            </a:r>
            <a:r>
              <a:rPr lang="en-US">
                <a:solidFill>
                  <a:schemeClr val="dk1"/>
                </a:solidFill>
              </a:rPr>
              <a:t>Ǫuestions</a:t>
            </a:r>
            <a:r>
              <a:rPr lang="en-US"/>
              <a:t>?</a:t>
            </a:r>
            <a:endParaRPr/>
          </a:p>
        </p:txBody>
      </p:sp>
      <p:sp>
        <p:nvSpPr>
          <p:cNvPr id="106" name="Google Shape;106;p5"/>
          <p:cNvSpPr/>
          <p:nvPr/>
        </p:nvSpPr>
        <p:spPr>
          <a:xfrm>
            <a:off x="481029" y="4546919"/>
            <a:ext cx="3977640" cy="18415"/>
          </a:xfrm>
          <a:custGeom>
            <a:avLst/>
            <a:gdLst/>
            <a:ahLst/>
            <a:cxnLst/>
            <a:rect l="l" t="t" r="r" b="b"/>
            <a:pathLst>
              <a:path w="3977640" h="18414" extrusionOk="0">
                <a:moveTo>
                  <a:pt x="3977640" y="0"/>
                </a:moveTo>
                <a:lnTo>
                  <a:pt x="0" y="0"/>
                </a:lnTo>
                <a:lnTo>
                  <a:pt x="0" y="18287"/>
                </a:lnTo>
                <a:lnTo>
                  <a:pt x="3977640" y="18287"/>
                </a:lnTo>
                <a:lnTo>
                  <a:pt x="3977640" y="0"/>
                </a:lnTo>
                <a:close/>
              </a:path>
            </a:pathLst>
          </a:custGeom>
          <a:solidFill>
            <a:srgbClr val="FBD4B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5"/>
          <p:cNvSpPr/>
          <p:nvPr/>
        </p:nvSpPr>
        <p:spPr>
          <a:xfrm>
            <a:off x="437897" y="1287060"/>
            <a:ext cx="11357610" cy="1083945"/>
          </a:xfrm>
          <a:custGeom>
            <a:avLst/>
            <a:gdLst/>
            <a:ahLst/>
            <a:cxnLst/>
            <a:rect l="l" t="t" r="r" b="b"/>
            <a:pathLst>
              <a:path w="11357610" h="1083945" extrusionOk="0">
                <a:moveTo>
                  <a:pt x="11357039" y="0"/>
                </a:moveTo>
                <a:lnTo>
                  <a:pt x="180565" y="0"/>
                </a:lnTo>
                <a:lnTo>
                  <a:pt x="132563" y="6449"/>
                </a:lnTo>
                <a:lnTo>
                  <a:pt x="89430" y="24652"/>
                </a:lnTo>
                <a:lnTo>
                  <a:pt x="52886" y="52886"/>
                </a:lnTo>
                <a:lnTo>
                  <a:pt x="24652" y="89430"/>
                </a:lnTo>
                <a:lnTo>
                  <a:pt x="6449" y="132564"/>
                </a:lnTo>
                <a:lnTo>
                  <a:pt x="0" y="180566"/>
                </a:lnTo>
                <a:lnTo>
                  <a:pt x="0" y="1083363"/>
                </a:lnTo>
                <a:lnTo>
                  <a:pt x="11176474" y="1083363"/>
                </a:lnTo>
                <a:lnTo>
                  <a:pt x="11224476" y="1076913"/>
                </a:lnTo>
                <a:lnTo>
                  <a:pt x="11267609" y="1058710"/>
                </a:lnTo>
                <a:lnTo>
                  <a:pt x="11304153" y="1030476"/>
                </a:lnTo>
                <a:lnTo>
                  <a:pt x="11332387" y="993931"/>
                </a:lnTo>
                <a:lnTo>
                  <a:pt x="11350589" y="950797"/>
                </a:lnTo>
                <a:lnTo>
                  <a:pt x="11357039" y="902796"/>
                </a:lnTo>
                <a:lnTo>
                  <a:pt x="11357039"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5"/>
          <p:cNvSpPr/>
          <p:nvPr/>
        </p:nvSpPr>
        <p:spPr>
          <a:xfrm>
            <a:off x="349144" y="2490972"/>
            <a:ext cx="11357610" cy="1083945"/>
          </a:xfrm>
          <a:custGeom>
            <a:avLst/>
            <a:gdLst/>
            <a:ahLst/>
            <a:cxnLst/>
            <a:rect l="l" t="t" r="r" b="b"/>
            <a:pathLst>
              <a:path w="11357610" h="1083945" extrusionOk="0">
                <a:moveTo>
                  <a:pt x="11357040" y="0"/>
                </a:moveTo>
                <a:lnTo>
                  <a:pt x="180565" y="0"/>
                </a:lnTo>
                <a:lnTo>
                  <a:pt x="132563" y="6450"/>
                </a:lnTo>
                <a:lnTo>
                  <a:pt x="89430" y="24652"/>
                </a:lnTo>
                <a:lnTo>
                  <a:pt x="52886" y="52887"/>
                </a:lnTo>
                <a:lnTo>
                  <a:pt x="24652" y="89431"/>
                </a:lnTo>
                <a:lnTo>
                  <a:pt x="6449" y="132565"/>
                </a:lnTo>
                <a:lnTo>
                  <a:pt x="0" y="180567"/>
                </a:lnTo>
                <a:lnTo>
                  <a:pt x="0" y="1083363"/>
                </a:lnTo>
                <a:lnTo>
                  <a:pt x="11176474" y="1083363"/>
                </a:lnTo>
                <a:lnTo>
                  <a:pt x="11224475" y="1076913"/>
                </a:lnTo>
                <a:lnTo>
                  <a:pt x="11267609" y="1058710"/>
                </a:lnTo>
                <a:lnTo>
                  <a:pt x="11304153" y="1030476"/>
                </a:lnTo>
                <a:lnTo>
                  <a:pt x="11332387" y="993932"/>
                </a:lnTo>
                <a:lnTo>
                  <a:pt x="11350590" y="950799"/>
                </a:lnTo>
                <a:lnTo>
                  <a:pt x="11357040" y="902797"/>
                </a:lnTo>
                <a:lnTo>
                  <a:pt x="1135704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5"/>
          <p:cNvSpPr/>
          <p:nvPr/>
        </p:nvSpPr>
        <p:spPr>
          <a:xfrm>
            <a:off x="374347" y="3750513"/>
            <a:ext cx="11357610" cy="1083945"/>
          </a:xfrm>
          <a:custGeom>
            <a:avLst/>
            <a:gdLst/>
            <a:ahLst/>
            <a:cxnLst/>
            <a:rect l="l" t="t" r="r" b="b"/>
            <a:pathLst>
              <a:path w="11357610" h="1083945" extrusionOk="0">
                <a:moveTo>
                  <a:pt x="11357039" y="0"/>
                </a:moveTo>
                <a:lnTo>
                  <a:pt x="180565" y="0"/>
                </a:lnTo>
                <a:lnTo>
                  <a:pt x="132563" y="6450"/>
                </a:lnTo>
                <a:lnTo>
                  <a:pt x="89430" y="24652"/>
                </a:lnTo>
                <a:lnTo>
                  <a:pt x="52886" y="52887"/>
                </a:lnTo>
                <a:lnTo>
                  <a:pt x="24652" y="89431"/>
                </a:lnTo>
                <a:lnTo>
                  <a:pt x="6449" y="132565"/>
                </a:lnTo>
                <a:lnTo>
                  <a:pt x="0" y="180567"/>
                </a:lnTo>
                <a:lnTo>
                  <a:pt x="0" y="1083363"/>
                </a:lnTo>
                <a:lnTo>
                  <a:pt x="11176474" y="1083363"/>
                </a:lnTo>
                <a:lnTo>
                  <a:pt x="11224475" y="1076913"/>
                </a:lnTo>
                <a:lnTo>
                  <a:pt x="11267608" y="1058710"/>
                </a:lnTo>
                <a:lnTo>
                  <a:pt x="11304152" y="1030476"/>
                </a:lnTo>
                <a:lnTo>
                  <a:pt x="11332386" y="993932"/>
                </a:lnTo>
                <a:lnTo>
                  <a:pt x="11350589" y="950798"/>
                </a:lnTo>
                <a:lnTo>
                  <a:pt x="11357039" y="902796"/>
                </a:lnTo>
                <a:lnTo>
                  <a:pt x="11357039"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5"/>
          <p:cNvSpPr txBox="1"/>
          <p:nvPr/>
        </p:nvSpPr>
        <p:spPr>
          <a:xfrm>
            <a:off x="389539" y="1444926"/>
            <a:ext cx="11278300" cy="751488"/>
          </a:xfrm>
          <a:prstGeom prst="rect">
            <a:avLst/>
          </a:prstGeom>
          <a:noFill/>
          <a:ln>
            <a:noFill/>
          </a:ln>
        </p:spPr>
        <p:txBody>
          <a:bodyPr spcFirstLastPara="1" wrap="square" lIns="0" tIns="12700" rIns="0" bIns="0" anchor="t" anchorCtr="0">
            <a:spAutoFit/>
          </a:bodyPr>
          <a:lstStyle/>
          <a:p>
            <a:pPr marL="533400" marR="0" lvl="0" indent="-457200" algn="l"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How can multimodal machine learning models improve early lung cancer detection and treatment while ensuring medical data privacy?</a:t>
            </a:r>
            <a:endParaRPr sz="2400" b="1">
              <a:solidFill>
                <a:schemeClr val="dk1"/>
              </a:solidFill>
              <a:latin typeface="Tahoma"/>
              <a:ea typeface="Tahoma"/>
              <a:cs typeface="Tahoma"/>
              <a:sym typeface="Tahoma"/>
            </a:endParaRPr>
          </a:p>
        </p:txBody>
      </p:sp>
      <p:sp>
        <p:nvSpPr>
          <p:cNvPr id="111" name="Google Shape;111;p5"/>
          <p:cNvSpPr txBox="1"/>
          <p:nvPr/>
        </p:nvSpPr>
        <p:spPr>
          <a:xfrm>
            <a:off x="432671" y="2667000"/>
            <a:ext cx="11278300" cy="751488"/>
          </a:xfrm>
          <a:prstGeom prst="rect">
            <a:avLst/>
          </a:prstGeom>
          <a:noFill/>
          <a:ln>
            <a:noFill/>
          </a:ln>
        </p:spPr>
        <p:txBody>
          <a:bodyPr spcFirstLastPara="1" wrap="square" lIns="0" tIns="12700" rIns="0" bIns="0" anchor="t" anchorCtr="0">
            <a:spAutoFit/>
          </a:bodyPr>
          <a:lstStyle/>
          <a:p>
            <a:pPr marL="533400" marR="0" lvl="0" indent="-457200" algn="l"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How can a quantitative approach leveraging omics data enhance prognostic analysis in non-small cell lung cancer?</a:t>
            </a:r>
            <a:endParaRPr/>
          </a:p>
        </p:txBody>
      </p:sp>
      <p:sp>
        <p:nvSpPr>
          <p:cNvPr id="112" name="Google Shape;112;p5"/>
          <p:cNvSpPr txBox="1"/>
          <p:nvPr/>
        </p:nvSpPr>
        <p:spPr>
          <a:xfrm>
            <a:off x="633954" y="3903453"/>
            <a:ext cx="11278300" cy="751488"/>
          </a:xfrm>
          <a:prstGeom prst="rect">
            <a:avLst/>
          </a:prstGeom>
          <a:noFill/>
          <a:ln>
            <a:noFill/>
          </a:ln>
        </p:spPr>
        <p:txBody>
          <a:bodyPr spcFirstLastPara="1" wrap="square" lIns="0" tIns="12700" rIns="0" bIns="0" anchor="t" anchorCtr="0">
            <a:spAutoFit/>
          </a:bodyPr>
          <a:lstStyle/>
          <a:p>
            <a:pPr marL="533400" marR="0" lvl="0" indent="-457200" algn="l"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How can we accurately predict NSCLC side effects using patient-specific data and advanced modeling to optimize treatment outcomes?</a:t>
            </a:r>
            <a:endParaRPr/>
          </a:p>
        </p:txBody>
      </p:sp>
      <p:sp>
        <p:nvSpPr>
          <p:cNvPr id="113" name="Google Shape;113;p5"/>
          <p:cNvSpPr/>
          <p:nvPr/>
        </p:nvSpPr>
        <p:spPr>
          <a:xfrm>
            <a:off x="359970" y="4986967"/>
            <a:ext cx="11357610" cy="1083945"/>
          </a:xfrm>
          <a:custGeom>
            <a:avLst/>
            <a:gdLst/>
            <a:ahLst/>
            <a:cxnLst/>
            <a:rect l="l" t="t" r="r" b="b"/>
            <a:pathLst>
              <a:path w="11357610" h="1083945" extrusionOk="0">
                <a:moveTo>
                  <a:pt x="11357039" y="0"/>
                </a:moveTo>
                <a:lnTo>
                  <a:pt x="180565" y="0"/>
                </a:lnTo>
                <a:lnTo>
                  <a:pt x="132563" y="6450"/>
                </a:lnTo>
                <a:lnTo>
                  <a:pt x="89430" y="24652"/>
                </a:lnTo>
                <a:lnTo>
                  <a:pt x="52886" y="52887"/>
                </a:lnTo>
                <a:lnTo>
                  <a:pt x="24652" y="89431"/>
                </a:lnTo>
                <a:lnTo>
                  <a:pt x="6449" y="132565"/>
                </a:lnTo>
                <a:lnTo>
                  <a:pt x="0" y="180567"/>
                </a:lnTo>
                <a:lnTo>
                  <a:pt x="0" y="1083363"/>
                </a:lnTo>
                <a:lnTo>
                  <a:pt x="11176474" y="1083363"/>
                </a:lnTo>
                <a:lnTo>
                  <a:pt x="11224475" y="1076913"/>
                </a:lnTo>
                <a:lnTo>
                  <a:pt x="11267608" y="1058710"/>
                </a:lnTo>
                <a:lnTo>
                  <a:pt x="11304152" y="1030476"/>
                </a:lnTo>
                <a:lnTo>
                  <a:pt x="11332386" y="993932"/>
                </a:lnTo>
                <a:lnTo>
                  <a:pt x="11350589" y="950798"/>
                </a:lnTo>
                <a:lnTo>
                  <a:pt x="11357039" y="902796"/>
                </a:lnTo>
                <a:lnTo>
                  <a:pt x="11357039"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5"/>
          <p:cNvSpPr txBox="1"/>
          <p:nvPr/>
        </p:nvSpPr>
        <p:spPr>
          <a:xfrm>
            <a:off x="619577" y="5139907"/>
            <a:ext cx="11278300" cy="751488"/>
          </a:xfrm>
          <a:prstGeom prst="rect">
            <a:avLst/>
          </a:prstGeom>
          <a:noFill/>
          <a:ln>
            <a:noFill/>
          </a:ln>
        </p:spPr>
        <p:txBody>
          <a:bodyPr spcFirstLastPara="1" wrap="square" lIns="0" tIns="12700" rIns="0" bIns="0" anchor="t" anchorCtr="0">
            <a:spAutoFit/>
          </a:bodyPr>
          <a:lstStyle/>
          <a:p>
            <a:pPr marL="533400" marR="0" lvl="0" indent="-457200" algn="l"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How can deep learning models predict NSCLC recurrence by integrating imaging, genomic, proteomic, and clinical data?</a:t>
            </a:r>
            <a:endParaRPr/>
          </a:p>
        </p:txBody>
      </p:sp>
      <p:sp>
        <p:nvSpPr>
          <p:cNvPr id="115" name="Google Shape;115;p5"/>
          <p:cNvSpPr/>
          <p:nvPr/>
        </p:nvSpPr>
        <p:spPr>
          <a:xfrm>
            <a:off x="0" y="6181176"/>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6" name="Google Shape;116;p5"/>
          <p:cNvPicPr preferRelativeResize="0"/>
          <p:nvPr/>
        </p:nvPicPr>
        <p:blipFill rotWithShape="1">
          <a:blip r:embed="rId3">
            <a:alphaModFix/>
          </a:blip>
          <a:srcRect/>
          <a:stretch/>
        </p:blipFill>
        <p:spPr>
          <a:xfrm>
            <a:off x="208502" y="6347295"/>
            <a:ext cx="1859168" cy="331995"/>
          </a:xfrm>
          <a:prstGeom prst="rect">
            <a:avLst/>
          </a:prstGeom>
          <a:solidFill>
            <a:srgbClr val="FBD4B4"/>
          </a:solidFill>
          <a:ln>
            <a:noFill/>
          </a:ln>
        </p:spPr>
      </p:pic>
      <p:sp>
        <p:nvSpPr>
          <p:cNvPr id="117" name="Google Shape;117;p5"/>
          <p:cNvSpPr txBox="1"/>
          <p:nvPr/>
        </p:nvSpPr>
        <p:spPr>
          <a:xfrm>
            <a:off x="5176966" y="6333723"/>
            <a:ext cx="228475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
        <p:nvSpPr>
          <p:cNvPr id="118" name="Google Shape;118;p5"/>
          <p:cNvSpPr txBox="1">
            <a:spLocks noGrp="1"/>
          </p:cNvSpPr>
          <p:nvPr>
            <p:ph type="dt" idx="10"/>
          </p:nvPr>
        </p:nvSpPr>
        <p:spPr>
          <a:xfrm>
            <a:off x="10402529" y="6364202"/>
            <a:ext cx="1392978" cy="278261"/>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rgbClr val="403C4E"/>
                </a:solidFill>
                <a:latin typeface="Open Sans"/>
                <a:ea typeface="Open Sans"/>
                <a:cs typeface="Open Sans"/>
                <a:sym typeface="Open Sans"/>
              </a:rPr>
              <a:t>2025/03/19</a:t>
            </a:r>
            <a:endParaRPr>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g31c90e09af7_3_11"/>
          <p:cNvSpPr txBox="1">
            <a:spLocks noGrp="1"/>
          </p:cNvSpPr>
          <p:nvPr>
            <p:ph type="title"/>
          </p:nvPr>
        </p:nvSpPr>
        <p:spPr>
          <a:xfrm>
            <a:off x="417034" y="593100"/>
            <a:ext cx="8949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Methodologies</a:t>
            </a:r>
            <a:endParaRPr>
              <a:solidFill>
                <a:schemeClr val="dk1"/>
              </a:solidFill>
            </a:endParaRPr>
          </a:p>
        </p:txBody>
      </p:sp>
      <p:sp>
        <p:nvSpPr>
          <p:cNvPr id="801" name="Google Shape;801;g31c90e09af7_3_11"/>
          <p:cNvSpPr/>
          <p:nvPr/>
        </p:nvSpPr>
        <p:spPr>
          <a:xfrm>
            <a:off x="483075" y="1427976"/>
            <a:ext cx="10866536" cy="5218630"/>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Using the human protein index the necessary genes for recurrence prediction were filtered</a:t>
            </a: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Preprocessing phenotype and genotype dataset for all available patients , with scaling and encoding for numerical and categorical columns as well as handle missing data.</a:t>
            </a:r>
            <a:endParaRPr sz="2800" b="1">
              <a:solidFill>
                <a:schemeClr val="dk1"/>
              </a:solidFill>
              <a:latin typeface="Open Sans"/>
              <a:ea typeface="Open Sans"/>
              <a:cs typeface="Open Sans"/>
              <a:sym typeface="Open Sans"/>
            </a:endParaRP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Use separate models for each datasets and integrate the outputs of each model to the next tier.</a:t>
            </a: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Provide Feedback with most important features used along with probabilities for binary and non-binary predictions.</a:t>
            </a:r>
            <a:endParaRPr sz="2800" b="1">
              <a:solidFill>
                <a:schemeClr val="dk1"/>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g31c90e09af7_3_20"/>
          <p:cNvSpPr/>
          <p:nvPr/>
        </p:nvSpPr>
        <p:spPr>
          <a:xfrm>
            <a:off x="483075" y="1427975"/>
            <a:ext cx="10866536" cy="1629857"/>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Cox Proportional Hazard Model for PFI time</a:t>
            </a:r>
          </a:p>
          <a:p>
            <a:pPr marL="457200" lvl="0" indent="-406400" algn="just" rtl="0">
              <a:lnSpc>
                <a:spcPct val="111107"/>
              </a:lnSpc>
              <a:spcBef>
                <a:spcPts val="0"/>
              </a:spcBef>
              <a:spcAft>
                <a:spcPts val="0"/>
              </a:spcAft>
              <a:buClr>
                <a:schemeClr val="dk1"/>
              </a:buClr>
              <a:buSzPts val="2800"/>
              <a:buFont typeface="Open Sans"/>
              <a:buChar char="●"/>
            </a:pPr>
            <a:r>
              <a:rPr lang="en-US" sz="2800" b="1">
                <a:solidFill>
                  <a:schemeClr val="dk1"/>
                </a:solidFill>
                <a:latin typeface="Open Sans"/>
                <a:ea typeface="Open Sans"/>
                <a:cs typeface="Open Sans"/>
                <a:sym typeface="Open Sans"/>
              </a:rPr>
              <a:t>Random Forest Tree Classifier for event type and recurrence prediction</a:t>
            </a:r>
            <a:endParaRPr sz="2800" b="1">
              <a:solidFill>
                <a:schemeClr val="dk1"/>
              </a:solidFill>
              <a:latin typeface="Open Sans"/>
              <a:ea typeface="Open Sans"/>
              <a:cs typeface="Open Sans"/>
              <a:sym typeface="Open Sans"/>
            </a:endParaRPr>
          </a:p>
        </p:txBody>
      </p:sp>
      <p:sp>
        <p:nvSpPr>
          <p:cNvPr id="2" name="Google Shape;800;g31c90e09af7_3_11">
            <a:extLst>
              <a:ext uri="{FF2B5EF4-FFF2-40B4-BE49-F238E27FC236}">
                <a16:creationId xmlns:a16="http://schemas.microsoft.com/office/drawing/2014/main" id="{C0A73D94-698E-4CC3-3235-82B3AEC1A26C}"/>
              </a:ext>
            </a:extLst>
          </p:cNvPr>
          <p:cNvSpPr txBox="1">
            <a:spLocks noGrp="1"/>
          </p:cNvSpPr>
          <p:nvPr>
            <p:ph type="title"/>
          </p:nvPr>
        </p:nvSpPr>
        <p:spPr>
          <a:xfrm>
            <a:off x="417034" y="593100"/>
            <a:ext cx="8949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ML models used</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06;g31c90e09af7_3_20">
            <a:extLst>
              <a:ext uri="{FF2B5EF4-FFF2-40B4-BE49-F238E27FC236}">
                <a16:creationId xmlns:a16="http://schemas.microsoft.com/office/drawing/2014/main" id="{B4F22ED3-2982-B26F-BE36-ACFA2029CCF3}"/>
              </a:ext>
            </a:extLst>
          </p:cNvPr>
          <p:cNvSpPr/>
          <p:nvPr/>
        </p:nvSpPr>
        <p:spPr>
          <a:xfrm>
            <a:off x="483075" y="1427975"/>
            <a:ext cx="10866536" cy="1629857"/>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508000" lvl="0" indent="-457200" algn="just" rtl="0">
              <a:lnSpc>
                <a:spcPct val="111107"/>
              </a:lnSpc>
              <a:spcBef>
                <a:spcPts val="0"/>
              </a:spcBef>
              <a:spcAft>
                <a:spcPts val="0"/>
              </a:spcAft>
              <a:buClr>
                <a:schemeClr val="dk1"/>
              </a:buClr>
              <a:buSzPts val="2800"/>
              <a:buFont typeface="Arial" panose="020B0604020202020204" pitchFamily="34" charset="0"/>
              <a:buChar char="•"/>
            </a:pPr>
            <a:r>
              <a:rPr lang="en-US" sz="2800" b="1">
                <a:solidFill>
                  <a:schemeClr val="dk1"/>
                </a:solidFill>
                <a:latin typeface="Open Sans"/>
                <a:ea typeface="Open Sans"/>
                <a:cs typeface="Open Sans"/>
                <a:sym typeface="Open Sans"/>
              </a:rPr>
              <a:t>The recurrence prediction </a:t>
            </a:r>
            <a:r>
              <a:rPr lang="en-US" sz="2800" b="1" err="1">
                <a:solidFill>
                  <a:schemeClr val="dk1"/>
                </a:solidFill>
                <a:latin typeface="Open Sans"/>
                <a:ea typeface="Open Sans"/>
                <a:cs typeface="Open Sans"/>
                <a:sym typeface="Open Sans"/>
              </a:rPr>
              <a:t>RandomForestClassifier</a:t>
            </a:r>
            <a:r>
              <a:rPr lang="en-US" sz="2800" b="1">
                <a:solidFill>
                  <a:schemeClr val="dk1"/>
                </a:solidFill>
                <a:latin typeface="Open Sans"/>
                <a:ea typeface="Open Sans"/>
                <a:cs typeface="Open Sans"/>
                <a:sym typeface="Open Sans"/>
              </a:rPr>
              <a:t> model was fitted with 10 folds and after hyper-parameter tuning achieved the below performance</a:t>
            </a:r>
          </a:p>
        </p:txBody>
      </p:sp>
      <p:sp>
        <p:nvSpPr>
          <p:cNvPr id="5" name="Google Shape;800;g31c90e09af7_3_11">
            <a:extLst>
              <a:ext uri="{FF2B5EF4-FFF2-40B4-BE49-F238E27FC236}">
                <a16:creationId xmlns:a16="http://schemas.microsoft.com/office/drawing/2014/main" id="{BACC5002-275B-9FFC-4C84-A3D957864194}"/>
              </a:ext>
            </a:extLst>
          </p:cNvPr>
          <p:cNvSpPr txBox="1">
            <a:spLocks noGrp="1"/>
          </p:cNvSpPr>
          <p:nvPr>
            <p:ph type="title"/>
          </p:nvPr>
        </p:nvSpPr>
        <p:spPr>
          <a:xfrm>
            <a:off x="417034" y="593100"/>
            <a:ext cx="8949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Results and Interpretation</a:t>
            </a:r>
          </a:p>
        </p:txBody>
      </p:sp>
      <p:pic>
        <p:nvPicPr>
          <p:cNvPr id="8" name="Picture 7">
            <a:extLst>
              <a:ext uri="{FF2B5EF4-FFF2-40B4-BE49-F238E27FC236}">
                <a16:creationId xmlns:a16="http://schemas.microsoft.com/office/drawing/2014/main" id="{A818CD53-F3AF-3187-2CB1-46198778E7CE}"/>
              </a:ext>
            </a:extLst>
          </p:cNvPr>
          <p:cNvPicPr>
            <a:picLocks noChangeAspect="1"/>
          </p:cNvPicPr>
          <p:nvPr/>
        </p:nvPicPr>
        <p:blipFill>
          <a:blip r:embed="rId2"/>
          <a:stretch>
            <a:fillRect/>
          </a:stretch>
        </p:blipFill>
        <p:spPr>
          <a:xfrm>
            <a:off x="7297394" y="3215307"/>
            <a:ext cx="4052217" cy="3463380"/>
          </a:xfrm>
          <a:prstGeom prst="rect">
            <a:avLst/>
          </a:prstGeom>
        </p:spPr>
      </p:pic>
      <p:pic>
        <p:nvPicPr>
          <p:cNvPr id="10" name="Picture 9">
            <a:extLst>
              <a:ext uri="{FF2B5EF4-FFF2-40B4-BE49-F238E27FC236}">
                <a16:creationId xmlns:a16="http://schemas.microsoft.com/office/drawing/2014/main" id="{B44E4590-DC29-88C8-291B-A59A4D64EABD}"/>
              </a:ext>
            </a:extLst>
          </p:cNvPr>
          <p:cNvPicPr>
            <a:picLocks noChangeAspect="1"/>
          </p:cNvPicPr>
          <p:nvPr/>
        </p:nvPicPr>
        <p:blipFill>
          <a:blip r:embed="rId3"/>
          <a:stretch>
            <a:fillRect/>
          </a:stretch>
        </p:blipFill>
        <p:spPr>
          <a:xfrm>
            <a:off x="483075" y="4906262"/>
            <a:ext cx="4524135" cy="1772425"/>
          </a:xfrm>
          <a:prstGeom prst="rect">
            <a:avLst/>
          </a:prstGeom>
        </p:spPr>
      </p:pic>
    </p:spTree>
    <p:extLst>
      <p:ext uri="{BB962C8B-B14F-4D97-AF65-F5344CB8AC3E}">
        <p14:creationId xmlns:p14="http://schemas.microsoft.com/office/powerpoint/2010/main" val="1915336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34ED8DD-3B41-553B-D5E6-D393591E7BFA}"/>
              </a:ext>
            </a:extLst>
          </p:cNvPr>
          <p:cNvGraphicFramePr>
            <a:graphicFrameLocks noGrp="1"/>
          </p:cNvGraphicFramePr>
          <p:nvPr/>
        </p:nvGraphicFramePr>
        <p:xfrm>
          <a:off x="2032000" y="719666"/>
          <a:ext cx="8128000" cy="4079240"/>
        </p:xfrm>
        <a:graphic>
          <a:graphicData uri="http://schemas.openxmlformats.org/drawingml/2006/table">
            <a:tbl>
              <a:tblPr firstRow="1" bandRow="1">
                <a:tableStyleId>{125E5076-3810-47DD-B79F-674D7AD40C01}</a:tableStyleId>
              </a:tblPr>
              <a:tblGrid>
                <a:gridCol w="4064000">
                  <a:extLst>
                    <a:ext uri="{9D8B030D-6E8A-4147-A177-3AD203B41FA5}">
                      <a16:colId xmlns:a16="http://schemas.microsoft.com/office/drawing/2014/main" val="1819820137"/>
                    </a:ext>
                  </a:extLst>
                </a:gridCol>
                <a:gridCol w="4064000">
                  <a:extLst>
                    <a:ext uri="{9D8B030D-6E8A-4147-A177-3AD203B41FA5}">
                      <a16:colId xmlns:a16="http://schemas.microsoft.com/office/drawing/2014/main" val="223556792"/>
                    </a:ext>
                  </a:extLst>
                </a:gridCol>
              </a:tblGrid>
              <a:tr h="370840">
                <a:tc>
                  <a:txBody>
                    <a:bodyPr/>
                    <a:lstStyle/>
                    <a:p>
                      <a:r>
                        <a:rPr lang="en-US"/>
                        <a:t>Top Ten Important features</a:t>
                      </a:r>
                    </a:p>
                  </a:txBody>
                  <a:tcPr/>
                </a:tc>
                <a:tc>
                  <a:txBody>
                    <a:bodyPr/>
                    <a:lstStyle/>
                    <a:p>
                      <a:endParaRPr lang="en-US"/>
                    </a:p>
                  </a:txBody>
                  <a:tcPr/>
                </a:tc>
                <a:extLst>
                  <a:ext uri="{0D108BD9-81ED-4DB2-BD59-A6C34878D82A}">
                    <a16:rowId xmlns:a16="http://schemas.microsoft.com/office/drawing/2014/main" val="3320436904"/>
                  </a:ext>
                </a:extLst>
              </a:tr>
              <a:tr h="370840">
                <a:tc>
                  <a:txBody>
                    <a:bodyPr/>
                    <a:lstStyle/>
                    <a:p>
                      <a:r>
                        <a:rPr lang="en-US" sz="1400" b="0" u="none" strike="noStrike" cap="none" err="1">
                          <a:solidFill>
                            <a:schemeClr val="dk1"/>
                          </a:solidFill>
                          <a:effectLst/>
                          <a:sym typeface="Arial"/>
                        </a:rPr>
                        <a:t>new_tumor_event_type_encoded</a:t>
                      </a:r>
                      <a:endParaRPr lang="en-US"/>
                    </a:p>
                  </a:txBody>
                  <a:tcPr/>
                </a:tc>
                <a:tc>
                  <a:txBody>
                    <a:bodyPr/>
                    <a:lstStyle/>
                    <a:p>
                      <a:r>
                        <a:rPr lang="en-US" sz="1400" b="0" u="none" strike="noStrike" cap="none">
                          <a:solidFill>
                            <a:schemeClr val="dk1"/>
                          </a:solidFill>
                          <a:effectLst/>
                          <a:sym typeface="Arial"/>
                        </a:rPr>
                        <a:t>0.1669</a:t>
                      </a:r>
                      <a:endParaRPr lang="en-US"/>
                    </a:p>
                  </a:txBody>
                  <a:tcPr/>
                </a:tc>
                <a:extLst>
                  <a:ext uri="{0D108BD9-81ED-4DB2-BD59-A6C34878D82A}">
                    <a16:rowId xmlns:a16="http://schemas.microsoft.com/office/drawing/2014/main" val="2167377307"/>
                  </a:ext>
                </a:extLst>
              </a:tr>
              <a:tr h="370840">
                <a:tc>
                  <a:txBody>
                    <a:bodyPr/>
                    <a:lstStyle/>
                    <a:p>
                      <a:r>
                        <a:rPr lang="en-US" sz="1400" b="0" u="none" strike="noStrike" cap="none" err="1">
                          <a:solidFill>
                            <a:schemeClr val="dk1"/>
                          </a:solidFill>
                          <a:effectLst/>
                          <a:sym typeface="Arial"/>
                        </a:rPr>
                        <a:t>treatment_outcome_first_course_encoded</a:t>
                      </a:r>
                      <a:endParaRPr lang="en-US"/>
                    </a:p>
                  </a:txBody>
                  <a:tcPr/>
                </a:tc>
                <a:tc>
                  <a:txBody>
                    <a:bodyPr/>
                    <a:lstStyle/>
                    <a:p>
                      <a:r>
                        <a:rPr lang="en-US" sz="1400" b="0" u="none" strike="noStrike" cap="none">
                          <a:solidFill>
                            <a:schemeClr val="dk1"/>
                          </a:solidFill>
                          <a:effectLst/>
                          <a:sym typeface="Arial"/>
                        </a:rPr>
                        <a:t>0.0132</a:t>
                      </a:r>
                      <a:endParaRPr lang="en-US"/>
                    </a:p>
                  </a:txBody>
                  <a:tcPr/>
                </a:tc>
                <a:extLst>
                  <a:ext uri="{0D108BD9-81ED-4DB2-BD59-A6C34878D82A}">
                    <a16:rowId xmlns:a16="http://schemas.microsoft.com/office/drawing/2014/main" val="879954949"/>
                  </a:ext>
                </a:extLst>
              </a:tr>
              <a:tr h="370840">
                <a:tc>
                  <a:txBody>
                    <a:bodyPr/>
                    <a:lstStyle/>
                    <a:p>
                      <a:r>
                        <a:rPr lang="en-US" sz="1400" b="0" u="none" strike="noStrike" cap="none">
                          <a:solidFill>
                            <a:schemeClr val="dk1"/>
                          </a:solidFill>
                          <a:effectLst/>
                          <a:sym typeface="Arial"/>
                        </a:rPr>
                        <a:t>GDF10_rnaseq</a:t>
                      </a:r>
                      <a:endParaRPr lang="en-US"/>
                    </a:p>
                  </a:txBody>
                  <a:tcPr/>
                </a:tc>
                <a:tc>
                  <a:txBody>
                    <a:bodyPr/>
                    <a:lstStyle/>
                    <a:p>
                      <a:r>
                        <a:rPr lang="en-US" sz="1400" b="0" u="none" strike="noStrike" cap="none">
                          <a:solidFill>
                            <a:schemeClr val="dk1"/>
                          </a:solidFill>
                          <a:effectLst/>
                          <a:sym typeface="Arial"/>
                        </a:rPr>
                        <a:t>0.0113</a:t>
                      </a:r>
                      <a:endParaRPr lang="en-US"/>
                    </a:p>
                  </a:txBody>
                  <a:tcPr/>
                </a:tc>
                <a:extLst>
                  <a:ext uri="{0D108BD9-81ED-4DB2-BD59-A6C34878D82A}">
                    <a16:rowId xmlns:a16="http://schemas.microsoft.com/office/drawing/2014/main" val="850632729"/>
                  </a:ext>
                </a:extLst>
              </a:tr>
              <a:tr h="370840">
                <a:tc>
                  <a:txBody>
                    <a:bodyPr/>
                    <a:lstStyle/>
                    <a:p>
                      <a:r>
                        <a:rPr lang="en-US" sz="1400" b="0" u="none" strike="noStrike" cap="none">
                          <a:solidFill>
                            <a:schemeClr val="dk1"/>
                          </a:solidFill>
                          <a:effectLst/>
                          <a:sym typeface="Arial"/>
                        </a:rPr>
                        <a:t>SCYL1_rnaseq</a:t>
                      </a:r>
                      <a:endParaRPr lang="en-US"/>
                    </a:p>
                  </a:txBody>
                  <a:tcPr/>
                </a:tc>
                <a:tc>
                  <a:txBody>
                    <a:bodyPr/>
                    <a:lstStyle/>
                    <a:p>
                      <a:r>
                        <a:rPr lang="en-US" sz="1400" b="0" u="none" strike="noStrike" cap="none">
                          <a:solidFill>
                            <a:schemeClr val="dk1"/>
                          </a:solidFill>
                          <a:effectLst/>
                          <a:sym typeface="Arial"/>
                        </a:rPr>
                        <a:t>0.0105</a:t>
                      </a:r>
                      <a:endParaRPr lang="en-US"/>
                    </a:p>
                  </a:txBody>
                  <a:tcPr/>
                </a:tc>
                <a:extLst>
                  <a:ext uri="{0D108BD9-81ED-4DB2-BD59-A6C34878D82A}">
                    <a16:rowId xmlns:a16="http://schemas.microsoft.com/office/drawing/2014/main" val="3719657487"/>
                  </a:ext>
                </a:extLst>
              </a:tr>
              <a:tr h="370840">
                <a:tc>
                  <a:txBody>
                    <a:bodyPr/>
                    <a:lstStyle/>
                    <a:p>
                      <a:r>
                        <a:rPr lang="en-US" sz="1400" b="0" u="none" strike="noStrike" cap="none" err="1">
                          <a:solidFill>
                            <a:schemeClr val="dk1"/>
                          </a:solidFill>
                          <a:effectLst/>
                          <a:sym typeface="Arial"/>
                        </a:rPr>
                        <a:t>NACA_rnaseq</a:t>
                      </a:r>
                      <a:endParaRPr lang="en-US"/>
                    </a:p>
                  </a:txBody>
                  <a:tcPr/>
                </a:tc>
                <a:tc>
                  <a:txBody>
                    <a:bodyPr/>
                    <a:lstStyle/>
                    <a:p>
                      <a:r>
                        <a:rPr lang="en-US" sz="1400" b="0" u="none" strike="noStrike" cap="none">
                          <a:solidFill>
                            <a:schemeClr val="dk1"/>
                          </a:solidFill>
                          <a:effectLst/>
                          <a:sym typeface="Arial"/>
                        </a:rPr>
                        <a:t>0.0102</a:t>
                      </a:r>
                      <a:endParaRPr lang="en-US"/>
                    </a:p>
                  </a:txBody>
                  <a:tcPr/>
                </a:tc>
                <a:extLst>
                  <a:ext uri="{0D108BD9-81ED-4DB2-BD59-A6C34878D82A}">
                    <a16:rowId xmlns:a16="http://schemas.microsoft.com/office/drawing/2014/main" val="218970794"/>
                  </a:ext>
                </a:extLst>
              </a:tr>
              <a:tr h="370840">
                <a:tc>
                  <a:txBody>
                    <a:bodyPr/>
                    <a:lstStyle/>
                    <a:p>
                      <a:r>
                        <a:rPr lang="en-US" sz="1400" b="0" u="none" strike="noStrike" cap="none" err="1">
                          <a:solidFill>
                            <a:schemeClr val="dk1"/>
                          </a:solidFill>
                          <a:effectLst/>
                          <a:sym typeface="Arial"/>
                        </a:rPr>
                        <a:t>GMFB_rnaseq</a:t>
                      </a:r>
                      <a:endParaRPr lang="en-US"/>
                    </a:p>
                  </a:txBody>
                  <a:tcPr/>
                </a:tc>
                <a:tc>
                  <a:txBody>
                    <a:bodyPr/>
                    <a:lstStyle/>
                    <a:p>
                      <a:r>
                        <a:rPr lang="en-US" sz="1400" b="0" u="none" strike="noStrike" cap="none">
                          <a:solidFill>
                            <a:schemeClr val="dk1"/>
                          </a:solidFill>
                          <a:effectLst/>
                          <a:sym typeface="Arial"/>
                        </a:rPr>
                        <a:t>0.0095</a:t>
                      </a:r>
                      <a:endParaRPr lang="en-US"/>
                    </a:p>
                  </a:txBody>
                  <a:tcPr/>
                </a:tc>
                <a:extLst>
                  <a:ext uri="{0D108BD9-81ED-4DB2-BD59-A6C34878D82A}">
                    <a16:rowId xmlns:a16="http://schemas.microsoft.com/office/drawing/2014/main" val="1382274496"/>
                  </a:ext>
                </a:extLst>
              </a:tr>
              <a:tr h="370840">
                <a:tc>
                  <a:txBody>
                    <a:bodyPr/>
                    <a:lstStyle/>
                    <a:p>
                      <a:r>
                        <a:rPr lang="en-US" sz="1400" b="0" u="none" strike="noStrike" cap="none" err="1">
                          <a:solidFill>
                            <a:schemeClr val="dk1"/>
                          </a:solidFill>
                          <a:effectLst/>
                          <a:sym typeface="Arial"/>
                        </a:rPr>
                        <a:t>ajcc_pathologic_tumor_stage_encoded</a:t>
                      </a:r>
                      <a:endParaRPr lang="en-US"/>
                    </a:p>
                  </a:txBody>
                  <a:tcPr/>
                </a:tc>
                <a:tc>
                  <a:txBody>
                    <a:bodyPr/>
                    <a:lstStyle/>
                    <a:p>
                      <a:r>
                        <a:rPr lang="en-US" sz="1400" b="0" u="none" strike="noStrike" cap="none">
                          <a:solidFill>
                            <a:schemeClr val="dk1"/>
                          </a:solidFill>
                          <a:effectLst/>
                          <a:sym typeface="Arial"/>
                        </a:rPr>
                        <a:t>0.0090</a:t>
                      </a:r>
                      <a:endParaRPr lang="en-US"/>
                    </a:p>
                  </a:txBody>
                  <a:tcPr/>
                </a:tc>
                <a:extLst>
                  <a:ext uri="{0D108BD9-81ED-4DB2-BD59-A6C34878D82A}">
                    <a16:rowId xmlns:a16="http://schemas.microsoft.com/office/drawing/2014/main" val="562705546"/>
                  </a:ext>
                </a:extLst>
              </a:tr>
              <a:tr h="370840">
                <a:tc>
                  <a:txBody>
                    <a:bodyPr/>
                    <a:lstStyle/>
                    <a:p>
                      <a:r>
                        <a:rPr lang="en-US" sz="1400" b="0" u="none" strike="noStrike" cap="none">
                          <a:solidFill>
                            <a:schemeClr val="dk1"/>
                          </a:solidFill>
                          <a:effectLst/>
                          <a:sym typeface="Arial"/>
                        </a:rPr>
                        <a:t>SLAMF1_rnaseq</a:t>
                      </a:r>
                      <a:endParaRPr lang="en-US"/>
                    </a:p>
                  </a:txBody>
                  <a:tcPr/>
                </a:tc>
                <a:tc>
                  <a:txBody>
                    <a:bodyPr/>
                    <a:lstStyle/>
                    <a:p>
                      <a:r>
                        <a:rPr lang="en-US" sz="1400" b="0" u="none" strike="noStrike" cap="none">
                          <a:solidFill>
                            <a:schemeClr val="dk1"/>
                          </a:solidFill>
                          <a:effectLst/>
                          <a:sym typeface="Arial"/>
                        </a:rPr>
                        <a:t>0.0088</a:t>
                      </a:r>
                      <a:endParaRPr lang="en-US"/>
                    </a:p>
                  </a:txBody>
                  <a:tcPr/>
                </a:tc>
                <a:extLst>
                  <a:ext uri="{0D108BD9-81ED-4DB2-BD59-A6C34878D82A}">
                    <a16:rowId xmlns:a16="http://schemas.microsoft.com/office/drawing/2014/main" val="148409957"/>
                  </a:ext>
                </a:extLst>
              </a:tr>
              <a:tr h="370840">
                <a:tc>
                  <a:txBody>
                    <a:bodyPr/>
                    <a:lstStyle/>
                    <a:p>
                      <a:r>
                        <a:rPr lang="en-US" sz="1400" b="0" u="none" strike="noStrike" cap="none">
                          <a:solidFill>
                            <a:schemeClr val="dk1"/>
                          </a:solidFill>
                          <a:effectLst/>
                          <a:sym typeface="Arial"/>
                        </a:rPr>
                        <a:t>FIP1L1_rnaseq</a:t>
                      </a:r>
                      <a:endParaRPr lang="en-US"/>
                    </a:p>
                  </a:txBody>
                  <a:tcPr/>
                </a:tc>
                <a:tc>
                  <a:txBody>
                    <a:bodyPr/>
                    <a:lstStyle/>
                    <a:p>
                      <a:r>
                        <a:rPr lang="en-US" sz="1400" b="0" u="none" strike="noStrike" cap="none">
                          <a:solidFill>
                            <a:schemeClr val="dk1"/>
                          </a:solidFill>
                          <a:effectLst/>
                          <a:sym typeface="Arial"/>
                        </a:rPr>
                        <a:t>0.0081</a:t>
                      </a:r>
                      <a:endParaRPr lang="en-US"/>
                    </a:p>
                  </a:txBody>
                  <a:tcPr/>
                </a:tc>
                <a:extLst>
                  <a:ext uri="{0D108BD9-81ED-4DB2-BD59-A6C34878D82A}">
                    <a16:rowId xmlns:a16="http://schemas.microsoft.com/office/drawing/2014/main" val="2833147503"/>
                  </a:ext>
                </a:extLst>
              </a:tr>
              <a:tr h="370840">
                <a:tc>
                  <a:txBody>
                    <a:bodyPr/>
                    <a:lstStyle/>
                    <a:p>
                      <a:r>
                        <a:rPr lang="en-US" sz="1400" b="0" u="none" strike="noStrike" cap="none">
                          <a:solidFill>
                            <a:schemeClr val="dk1"/>
                          </a:solidFill>
                          <a:effectLst/>
                          <a:sym typeface="Arial"/>
                        </a:rPr>
                        <a:t>SLC44A1_rnaseq</a:t>
                      </a:r>
                      <a:endParaRPr lang="en-US"/>
                    </a:p>
                  </a:txBody>
                  <a:tcPr/>
                </a:tc>
                <a:tc>
                  <a:txBody>
                    <a:bodyPr/>
                    <a:lstStyle/>
                    <a:p>
                      <a:r>
                        <a:rPr lang="en-US" sz="1400" b="0" u="none" strike="noStrike" cap="none">
                          <a:solidFill>
                            <a:schemeClr val="dk1"/>
                          </a:solidFill>
                          <a:effectLst/>
                          <a:sym typeface="Arial"/>
                        </a:rPr>
                        <a:t>0.0080</a:t>
                      </a:r>
                      <a:endParaRPr lang="en-US"/>
                    </a:p>
                  </a:txBody>
                  <a:tcPr/>
                </a:tc>
                <a:extLst>
                  <a:ext uri="{0D108BD9-81ED-4DB2-BD59-A6C34878D82A}">
                    <a16:rowId xmlns:a16="http://schemas.microsoft.com/office/drawing/2014/main" val="3029389809"/>
                  </a:ext>
                </a:extLst>
              </a:tr>
            </a:tbl>
          </a:graphicData>
        </a:graphic>
      </p:graphicFrame>
    </p:spTree>
    <p:extLst>
      <p:ext uri="{BB962C8B-B14F-4D97-AF65-F5344CB8AC3E}">
        <p14:creationId xmlns:p14="http://schemas.microsoft.com/office/powerpoint/2010/main" val="1161918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B9B73-2D05-9BA1-A623-5CF279FC4859}"/>
            </a:ext>
          </a:extLst>
        </p:cNvPr>
        <p:cNvGrpSpPr/>
        <p:nvPr/>
      </p:nvGrpSpPr>
      <p:grpSpPr>
        <a:xfrm>
          <a:off x="0" y="0"/>
          <a:ext cx="0" cy="0"/>
          <a:chOff x="0" y="0"/>
          <a:chExt cx="0" cy="0"/>
        </a:xfrm>
      </p:grpSpPr>
      <p:sp>
        <p:nvSpPr>
          <p:cNvPr id="4" name="Google Shape;806;g31c90e09af7_3_20">
            <a:extLst>
              <a:ext uri="{FF2B5EF4-FFF2-40B4-BE49-F238E27FC236}">
                <a16:creationId xmlns:a16="http://schemas.microsoft.com/office/drawing/2014/main" id="{EFBEFCB3-D0ED-2BED-A3EA-EFF0AACEDDF7}"/>
              </a:ext>
            </a:extLst>
          </p:cNvPr>
          <p:cNvSpPr/>
          <p:nvPr/>
        </p:nvSpPr>
        <p:spPr>
          <a:xfrm>
            <a:off x="483075" y="1051087"/>
            <a:ext cx="10866536" cy="1541366"/>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508000" lvl="0" indent="-457200" algn="just" rtl="0">
              <a:lnSpc>
                <a:spcPct val="111107"/>
              </a:lnSpc>
              <a:spcBef>
                <a:spcPts val="0"/>
              </a:spcBef>
              <a:spcAft>
                <a:spcPts val="0"/>
              </a:spcAft>
              <a:buClr>
                <a:schemeClr val="dk1"/>
              </a:buClr>
              <a:buSzPts val="2800"/>
              <a:buFont typeface="Arial" panose="020B0604020202020204" pitchFamily="34" charset="0"/>
              <a:buChar char="•"/>
            </a:pPr>
            <a:r>
              <a:rPr lang="en-US" sz="2800" b="1">
                <a:solidFill>
                  <a:schemeClr val="dk1"/>
                </a:solidFill>
                <a:latin typeface="Open Sans"/>
                <a:ea typeface="Open Sans"/>
                <a:cs typeface="Open Sans"/>
                <a:sym typeface="Open Sans"/>
              </a:rPr>
              <a:t>The new event type prediction </a:t>
            </a:r>
            <a:r>
              <a:rPr lang="en-US" sz="2800" b="1" err="1">
                <a:solidFill>
                  <a:schemeClr val="dk1"/>
                </a:solidFill>
                <a:latin typeface="Open Sans"/>
                <a:ea typeface="Open Sans"/>
                <a:cs typeface="Open Sans"/>
                <a:sym typeface="Open Sans"/>
              </a:rPr>
              <a:t>RandomForestClassifier</a:t>
            </a:r>
            <a:r>
              <a:rPr lang="en-US" sz="2800" b="1">
                <a:solidFill>
                  <a:schemeClr val="dk1"/>
                </a:solidFill>
                <a:latin typeface="Open Sans"/>
                <a:ea typeface="Open Sans"/>
                <a:cs typeface="Open Sans"/>
                <a:sym typeface="Open Sans"/>
              </a:rPr>
              <a:t> model was cross validated and achieved a test set accuracy of 0.71053</a:t>
            </a:r>
          </a:p>
        </p:txBody>
      </p:sp>
      <p:sp>
        <p:nvSpPr>
          <p:cNvPr id="5" name="Google Shape;800;g31c90e09af7_3_11">
            <a:extLst>
              <a:ext uri="{FF2B5EF4-FFF2-40B4-BE49-F238E27FC236}">
                <a16:creationId xmlns:a16="http://schemas.microsoft.com/office/drawing/2014/main" id="{3C36FEED-309A-9A1C-EE66-643FF23AF14D}"/>
              </a:ext>
            </a:extLst>
          </p:cNvPr>
          <p:cNvSpPr txBox="1">
            <a:spLocks noGrp="1"/>
          </p:cNvSpPr>
          <p:nvPr>
            <p:ph type="title"/>
          </p:nvPr>
        </p:nvSpPr>
        <p:spPr>
          <a:xfrm>
            <a:off x="483075" y="297297"/>
            <a:ext cx="8949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Results and Interpretation</a:t>
            </a:r>
          </a:p>
        </p:txBody>
      </p:sp>
      <p:pic>
        <p:nvPicPr>
          <p:cNvPr id="3" name="Picture 2">
            <a:extLst>
              <a:ext uri="{FF2B5EF4-FFF2-40B4-BE49-F238E27FC236}">
                <a16:creationId xmlns:a16="http://schemas.microsoft.com/office/drawing/2014/main" id="{A6D3F134-4CFD-C5DD-1709-3EDA91F065D5}"/>
              </a:ext>
            </a:extLst>
          </p:cNvPr>
          <p:cNvPicPr>
            <a:picLocks noChangeAspect="1"/>
          </p:cNvPicPr>
          <p:nvPr/>
        </p:nvPicPr>
        <p:blipFill>
          <a:blip r:embed="rId2"/>
          <a:stretch>
            <a:fillRect/>
          </a:stretch>
        </p:blipFill>
        <p:spPr>
          <a:xfrm>
            <a:off x="3232481" y="2765678"/>
            <a:ext cx="7916380" cy="447737"/>
          </a:xfrm>
          <a:prstGeom prst="rect">
            <a:avLst/>
          </a:prstGeom>
        </p:spPr>
      </p:pic>
      <p:graphicFrame>
        <p:nvGraphicFramePr>
          <p:cNvPr id="6" name="Table 5">
            <a:extLst>
              <a:ext uri="{FF2B5EF4-FFF2-40B4-BE49-F238E27FC236}">
                <a16:creationId xmlns:a16="http://schemas.microsoft.com/office/drawing/2014/main" id="{CA4C83A7-1075-C79A-BF04-83A27EE3DE6E}"/>
              </a:ext>
            </a:extLst>
          </p:cNvPr>
          <p:cNvGraphicFramePr>
            <a:graphicFrameLocks noGrp="1"/>
          </p:cNvGraphicFramePr>
          <p:nvPr>
            <p:extLst>
              <p:ext uri="{D42A27DB-BD31-4B8C-83A1-F6EECF244321}">
                <p14:modId xmlns:p14="http://schemas.microsoft.com/office/powerpoint/2010/main" val="1032355917"/>
              </p:ext>
            </p:extLst>
          </p:nvPr>
        </p:nvGraphicFramePr>
        <p:xfrm>
          <a:off x="2032000" y="3363395"/>
          <a:ext cx="8128000" cy="3352800"/>
        </p:xfrm>
        <a:graphic>
          <a:graphicData uri="http://schemas.openxmlformats.org/drawingml/2006/table">
            <a:tbl>
              <a:tblPr firstRow="1" bandRow="1">
                <a:tableStyleId>{125E5076-3810-47DD-B79F-674D7AD40C01}</a:tableStyleId>
              </a:tblPr>
              <a:tblGrid>
                <a:gridCol w="4064000">
                  <a:extLst>
                    <a:ext uri="{9D8B030D-6E8A-4147-A177-3AD203B41FA5}">
                      <a16:colId xmlns:a16="http://schemas.microsoft.com/office/drawing/2014/main" val="1819820137"/>
                    </a:ext>
                  </a:extLst>
                </a:gridCol>
                <a:gridCol w="4064000">
                  <a:extLst>
                    <a:ext uri="{9D8B030D-6E8A-4147-A177-3AD203B41FA5}">
                      <a16:colId xmlns:a16="http://schemas.microsoft.com/office/drawing/2014/main" val="223556792"/>
                    </a:ext>
                  </a:extLst>
                </a:gridCol>
              </a:tblGrid>
              <a:tr h="258836">
                <a:tc>
                  <a:txBody>
                    <a:bodyPr/>
                    <a:lstStyle/>
                    <a:p>
                      <a:r>
                        <a:rPr lang="en-US"/>
                        <a:t>Top Ten Important features</a:t>
                      </a:r>
                    </a:p>
                  </a:txBody>
                  <a:tcPr/>
                </a:tc>
                <a:tc>
                  <a:txBody>
                    <a:bodyPr/>
                    <a:lstStyle/>
                    <a:p>
                      <a:endParaRPr lang="en-US"/>
                    </a:p>
                  </a:txBody>
                  <a:tcPr/>
                </a:tc>
                <a:extLst>
                  <a:ext uri="{0D108BD9-81ED-4DB2-BD59-A6C34878D82A}">
                    <a16:rowId xmlns:a16="http://schemas.microsoft.com/office/drawing/2014/main" val="3320436904"/>
                  </a:ext>
                </a:extLst>
              </a:tr>
              <a:tr h="258836">
                <a:tc>
                  <a:txBody>
                    <a:bodyPr/>
                    <a:lstStyle/>
                    <a:p>
                      <a:pPr lvl="0">
                        <a:buNone/>
                      </a:pPr>
                      <a:r>
                        <a:rPr lang="en-US" sz="1400" b="0" i="0" u="none" strike="noStrike" cap="none">
                          <a:solidFill>
                            <a:schemeClr val="lt1"/>
                          </a:solidFill>
                          <a:effectLst/>
                          <a:latin typeface="+mn-lt"/>
                          <a:ea typeface="+mn-ea"/>
                          <a:cs typeface="+mn-cs"/>
                          <a:sym typeface="Arial"/>
                        </a:rPr>
                        <a:t>CBLC_rnaseq </a:t>
                      </a:r>
                      <a:endParaRPr lang="en-US"/>
                    </a:p>
                  </a:txBody>
                  <a:tcPr/>
                </a:tc>
                <a:tc>
                  <a:txBody>
                    <a:bodyPr/>
                    <a:lstStyle/>
                    <a:p>
                      <a:pPr lvl="0">
                        <a:buNone/>
                      </a:pPr>
                      <a:r>
                        <a:rPr lang="en-US" sz="1400" b="0" i="0" u="none" strike="noStrike" cap="none">
                          <a:solidFill>
                            <a:schemeClr val="lt1"/>
                          </a:solidFill>
                          <a:effectLst/>
                          <a:latin typeface="+mn-lt"/>
                          <a:ea typeface="+mn-ea"/>
                          <a:cs typeface="+mn-cs"/>
                          <a:sym typeface="Arial"/>
                        </a:rPr>
                        <a:t>0.025176</a:t>
                      </a:r>
                      <a:endParaRPr lang="en-US"/>
                    </a:p>
                  </a:txBody>
                  <a:tcPr/>
                </a:tc>
                <a:extLst>
                  <a:ext uri="{0D108BD9-81ED-4DB2-BD59-A6C34878D82A}">
                    <a16:rowId xmlns:a16="http://schemas.microsoft.com/office/drawing/2014/main" val="2167377307"/>
                  </a:ext>
                </a:extLst>
              </a:tr>
              <a:tr h="258836">
                <a:tc>
                  <a:txBody>
                    <a:bodyPr/>
                    <a:lstStyle/>
                    <a:p>
                      <a:pPr lvl="0">
                        <a:buNone/>
                      </a:pPr>
                      <a:r>
                        <a:rPr lang="en-US" sz="1400" b="0" i="0" u="none" strike="noStrike" cap="none">
                          <a:solidFill>
                            <a:schemeClr val="lt1"/>
                          </a:solidFill>
                          <a:effectLst/>
                          <a:latin typeface="+mn-lt"/>
                          <a:ea typeface="+mn-ea"/>
                          <a:cs typeface="+mn-cs"/>
                          <a:sym typeface="Arial"/>
                        </a:rPr>
                        <a:t>PIK3R1_rnaseq </a:t>
                      </a:r>
                      <a:endParaRPr lang="en-US"/>
                    </a:p>
                  </a:txBody>
                  <a:tcPr/>
                </a:tc>
                <a:tc>
                  <a:txBody>
                    <a:bodyPr/>
                    <a:lstStyle/>
                    <a:p>
                      <a:pPr lvl="0">
                        <a:buNone/>
                      </a:pPr>
                      <a:r>
                        <a:rPr lang="en-US" sz="1400" b="0" i="0" u="none" strike="noStrike" cap="none">
                          <a:solidFill>
                            <a:schemeClr val="lt1"/>
                          </a:solidFill>
                          <a:effectLst/>
                          <a:latin typeface="+mn-lt"/>
                          <a:ea typeface="+mn-ea"/>
                          <a:cs typeface="+mn-cs"/>
                          <a:sym typeface="Arial"/>
                        </a:rPr>
                        <a:t>0.014466 </a:t>
                      </a:r>
                      <a:endParaRPr lang="en-US"/>
                    </a:p>
                  </a:txBody>
                  <a:tcPr/>
                </a:tc>
                <a:extLst>
                  <a:ext uri="{0D108BD9-81ED-4DB2-BD59-A6C34878D82A}">
                    <a16:rowId xmlns:a16="http://schemas.microsoft.com/office/drawing/2014/main" val="879954949"/>
                  </a:ext>
                </a:extLst>
              </a:tr>
              <a:tr h="258836">
                <a:tc>
                  <a:txBody>
                    <a:bodyPr/>
                    <a:lstStyle/>
                    <a:p>
                      <a:pPr lvl="0">
                        <a:buNone/>
                      </a:pPr>
                      <a:r>
                        <a:rPr lang="en-US" sz="1400" b="0" i="0" u="none" strike="noStrike" cap="none">
                          <a:solidFill>
                            <a:schemeClr val="lt1"/>
                          </a:solidFill>
                          <a:effectLst/>
                          <a:latin typeface="+mn-lt"/>
                          <a:ea typeface="+mn-ea"/>
                          <a:cs typeface="+mn-cs"/>
                          <a:sym typeface="Arial"/>
                        </a:rPr>
                        <a:t>CDKL2_rnaseq </a:t>
                      </a:r>
                      <a:endParaRPr lang="en-US" i="0" noProof="0"/>
                    </a:p>
                  </a:txBody>
                  <a:tcPr/>
                </a:tc>
                <a:tc>
                  <a:txBody>
                    <a:bodyPr/>
                    <a:lstStyle/>
                    <a:p>
                      <a:pPr lvl="0">
                        <a:buNone/>
                      </a:pPr>
                      <a:r>
                        <a:rPr lang="en-US" sz="1400" b="0" i="0" u="none" strike="noStrike" cap="none">
                          <a:solidFill>
                            <a:schemeClr val="lt1"/>
                          </a:solidFill>
                          <a:effectLst/>
                          <a:latin typeface="+mn-lt"/>
                          <a:ea typeface="+mn-ea"/>
                          <a:cs typeface="+mn-cs"/>
                          <a:sym typeface="Arial"/>
                        </a:rPr>
                        <a:t>0.013736</a:t>
                      </a:r>
                      <a:endParaRPr lang="en-US"/>
                    </a:p>
                  </a:txBody>
                  <a:tcPr/>
                </a:tc>
                <a:extLst>
                  <a:ext uri="{0D108BD9-81ED-4DB2-BD59-A6C34878D82A}">
                    <a16:rowId xmlns:a16="http://schemas.microsoft.com/office/drawing/2014/main" val="850632729"/>
                  </a:ext>
                </a:extLst>
              </a:tr>
              <a:tr h="258836">
                <a:tc>
                  <a:txBody>
                    <a:bodyPr/>
                    <a:lstStyle/>
                    <a:p>
                      <a:pPr lvl="0">
                        <a:buNone/>
                      </a:pPr>
                      <a:r>
                        <a:rPr lang="en-US" sz="1400" b="0" i="0" u="none" strike="noStrike" cap="none">
                          <a:solidFill>
                            <a:schemeClr val="lt1"/>
                          </a:solidFill>
                          <a:effectLst/>
                          <a:latin typeface="+mn-lt"/>
                          <a:ea typeface="+mn-ea"/>
                          <a:cs typeface="+mn-cs"/>
                          <a:sym typeface="Arial"/>
                        </a:rPr>
                        <a:t>EPHB3_rnaseq </a:t>
                      </a:r>
                      <a:endParaRPr lang="en-US" i="0" noProof="0"/>
                    </a:p>
                  </a:txBody>
                  <a:tcPr/>
                </a:tc>
                <a:tc>
                  <a:txBody>
                    <a:bodyPr/>
                    <a:lstStyle/>
                    <a:p>
                      <a:pPr lvl="0">
                        <a:buNone/>
                      </a:pPr>
                      <a:r>
                        <a:rPr lang="en-US" sz="1400" b="0" i="0" u="none" strike="noStrike" cap="none">
                          <a:solidFill>
                            <a:schemeClr val="lt1"/>
                          </a:solidFill>
                          <a:effectLst/>
                          <a:latin typeface="+mn-lt"/>
                          <a:ea typeface="+mn-ea"/>
                          <a:cs typeface="+mn-cs"/>
                          <a:sym typeface="Arial"/>
                        </a:rPr>
                        <a:t>0.013419</a:t>
                      </a:r>
                      <a:endParaRPr lang="en-US"/>
                    </a:p>
                  </a:txBody>
                  <a:tcPr/>
                </a:tc>
                <a:extLst>
                  <a:ext uri="{0D108BD9-81ED-4DB2-BD59-A6C34878D82A}">
                    <a16:rowId xmlns:a16="http://schemas.microsoft.com/office/drawing/2014/main" val="3719657487"/>
                  </a:ext>
                </a:extLst>
              </a:tr>
              <a:tr h="258836">
                <a:tc>
                  <a:txBody>
                    <a:bodyPr/>
                    <a:lstStyle/>
                    <a:p>
                      <a:pPr lvl="0">
                        <a:buNone/>
                      </a:pPr>
                      <a:r>
                        <a:rPr lang="en-US" sz="1400" b="0" i="0" u="none" strike="noStrike" cap="none">
                          <a:solidFill>
                            <a:schemeClr val="lt1"/>
                          </a:solidFill>
                          <a:effectLst/>
                          <a:latin typeface="+mn-lt"/>
                          <a:ea typeface="+mn-ea"/>
                          <a:cs typeface="+mn-cs"/>
                          <a:sym typeface="Arial"/>
                        </a:rPr>
                        <a:t>TNFRSF10C_rnaseq </a:t>
                      </a:r>
                      <a:endParaRPr lang="en-US" i="0" noProof="0"/>
                    </a:p>
                  </a:txBody>
                  <a:tcPr/>
                </a:tc>
                <a:tc>
                  <a:txBody>
                    <a:bodyPr/>
                    <a:lstStyle/>
                    <a:p>
                      <a:pPr lvl="0">
                        <a:buNone/>
                      </a:pPr>
                      <a:r>
                        <a:rPr lang="en-US" sz="1400" b="0" i="0" u="none" strike="noStrike" cap="none">
                          <a:solidFill>
                            <a:schemeClr val="lt1"/>
                          </a:solidFill>
                          <a:effectLst/>
                          <a:latin typeface="+mn-lt"/>
                          <a:ea typeface="+mn-ea"/>
                          <a:cs typeface="+mn-cs"/>
                          <a:sym typeface="Arial"/>
                        </a:rPr>
                        <a:t>0.013119</a:t>
                      </a:r>
                      <a:endParaRPr lang="en-US"/>
                    </a:p>
                  </a:txBody>
                  <a:tcPr/>
                </a:tc>
                <a:extLst>
                  <a:ext uri="{0D108BD9-81ED-4DB2-BD59-A6C34878D82A}">
                    <a16:rowId xmlns:a16="http://schemas.microsoft.com/office/drawing/2014/main" val="218970794"/>
                  </a:ext>
                </a:extLst>
              </a:tr>
              <a:tr h="258836">
                <a:tc>
                  <a:txBody>
                    <a:bodyPr/>
                    <a:lstStyle/>
                    <a:p>
                      <a:pPr lvl="0">
                        <a:buNone/>
                      </a:pPr>
                      <a:r>
                        <a:rPr lang="en-US" sz="1400" b="0" i="0" u="none" strike="noStrike" cap="none">
                          <a:solidFill>
                            <a:schemeClr val="lt1"/>
                          </a:solidFill>
                          <a:effectLst/>
                          <a:latin typeface="+mn-lt"/>
                          <a:ea typeface="+mn-ea"/>
                          <a:cs typeface="+mn-cs"/>
                          <a:sym typeface="Arial"/>
                        </a:rPr>
                        <a:t>NMB_rnaseq </a:t>
                      </a:r>
                      <a:endParaRPr lang="en-US" i="0" noProof="0"/>
                    </a:p>
                  </a:txBody>
                  <a:tcPr/>
                </a:tc>
                <a:tc>
                  <a:txBody>
                    <a:bodyPr/>
                    <a:lstStyle/>
                    <a:p>
                      <a:pPr lvl="0">
                        <a:buNone/>
                      </a:pPr>
                      <a:r>
                        <a:rPr lang="en-US" sz="1400" b="0" i="0" u="none" strike="noStrike" cap="none">
                          <a:solidFill>
                            <a:schemeClr val="lt1"/>
                          </a:solidFill>
                          <a:effectLst/>
                          <a:latin typeface="+mn-lt"/>
                          <a:ea typeface="+mn-ea"/>
                          <a:cs typeface="+mn-cs"/>
                          <a:sym typeface="Arial"/>
                        </a:rPr>
                        <a:t>0.012321</a:t>
                      </a:r>
                      <a:endParaRPr lang="en-US"/>
                    </a:p>
                  </a:txBody>
                  <a:tcPr/>
                </a:tc>
                <a:extLst>
                  <a:ext uri="{0D108BD9-81ED-4DB2-BD59-A6C34878D82A}">
                    <a16:rowId xmlns:a16="http://schemas.microsoft.com/office/drawing/2014/main" val="1382274496"/>
                  </a:ext>
                </a:extLst>
              </a:tr>
              <a:tr h="258836">
                <a:tc>
                  <a:txBody>
                    <a:bodyPr/>
                    <a:lstStyle/>
                    <a:p>
                      <a:pPr lvl="0">
                        <a:buNone/>
                      </a:pPr>
                      <a:r>
                        <a:rPr lang="en-US" sz="1400" b="0" i="0" u="none" strike="noStrike" cap="none">
                          <a:solidFill>
                            <a:schemeClr val="lt1"/>
                          </a:solidFill>
                          <a:effectLst/>
                          <a:latin typeface="+mn-lt"/>
                          <a:ea typeface="+mn-ea"/>
                          <a:cs typeface="+mn-cs"/>
                          <a:sym typeface="Arial"/>
                        </a:rPr>
                        <a:t>SEMA3C_rnaseq </a:t>
                      </a:r>
                      <a:endParaRPr lang="en-US" sz="1400" b="0" u="none" strike="noStrike" cap="none">
                        <a:solidFill>
                          <a:schemeClr val="dk1"/>
                        </a:solidFill>
                        <a:effectLst/>
                      </a:endParaRPr>
                    </a:p>
                  </a:txBody>
                  <a:tcPr/>
                </a:tc>
                <a:tc>
                  <a:txBody>
                    <a:bodyPr/>
                    <a:lstStyle/>
                    <a:p>
                      <a:pPr lvl="0">
                        <a:buNone/>
                      </a:pPr>
                      <a:r>
                        <a:rPr lang="en-US" sz="1400" b="0" i="0" u="none" strike="noStrike" cap="none">
                          <a:solidFill>
                            <a:schemeClr val="lt1"/>
                          </a:solidFill>
                          <a:effectLst/>
                          <a:latin typeface="+mn-lt"/>
                          <a:ea typeface="+mn-ea"/>
                          <a:cs typeface="+mn-cs"/>
                          <a:sym typeface="Arial"/>
                        </a:rPr>
                        <a:t>0.011983</a:t>
                      </a:r>
                      <a:endParaRPr lang="en-US"/>
                    </a:p>
                  </a:txBody>
                  <a:tcPr/>
                </a:tc>
                <a:extLst>
                  <a:ext uri="{0D108BD9-81ED-4DB2-BD59-A6C34878D82A}">
                    <a16:rowId xmlns:a16="http://schemas.microsoft.com/office/drawing/2014/main" val="562705546"/>
                  </a:ext>
                </a:extLst>
              </a:tr>
              <a:tr h="258836">
                <a:tc>
                  <a:txBody>
                    <a:bodyPr/>
                    <a:lstStyle/>
                    <a:p>
                      <a:pPr lvl="0">
                        <a:buNone/>
                      </a:pPr>
                      <a:r>
                        <a:rPr lang="en-US" sz="1400" b="0" i="0" u="none" strike="noStrike" cap="none">
                          <a:solidFill>
                            <a:schemeClr val="lt1"/>
                          </a:solidFill>
                          <a:effectLst/>
                          <a:latin typeface="+mn-lt"/>
                          <a:ea typeface="+mn-ea"/>
                          <a:cs typeface="+mn-cs"/>
                          <a:sym typeface="Arial"/>
                        </a:rPr>
                        <a:t>CD300A_rnaseq </a:t>
                      </a:r>
                      <a:endParaRPr lang="en-US"/>
                    </a:p>
                  </a:txBody>
                  <a:tcPr/>
                </a:tc>
                <a:tc>
                  <a:txBody>
                    <a:bodyPr/>
                    <a:lstStyle/>
                    <a:p>
                      <a:pPr lvl="0">
                        <a:buNone/>
                      </a:pPr>
                      <a:r>
                        <a:rPr lang="en-US" sz="1400" b="0" i="0" u="none" strike="noStrike" cap="none">
                          <a:solidFill>
                            <a:schemeClr val="lt1"/>
                          </a:solidFill>
                          <a:effectLst/>
                          <a:latin typeface="+mn-lt"/>
                          <a:ea typeface="+mn-ea"/>
                          <a:cs typeface="+mn-cs"/>
                          <a:sym typeface="Arial"/>
                        </a:rPr>
                        <a:t>0.011635</a:t>
                      </a:r>
                      <a:endParaRPr lang="en-US"/>
                    </a:p>
                  </a:txBody>
                  <a:tcPr/>
                </a:tc>
                <a:extLst>
                  <a:ext uri="{0D108BD9-81ED-4DB2-BD59-A6C34878D82A}">
                    <a16:rowId xmlns:a16="http://schemas.microsoft.com/office/drawing/2014/main" val="148409957"/>
                  </a:ext>
                </a:extLst>
              </a:tr>
              <a:tr h="258836">
                <a:tc>
                  <a:txBody>
                    <a:bodyPr/>
                    <a:lstStyle/>
                    <a:p>
                      <a:pPr lvl="0">
                        <a:buNone/>
                      </a:pPr>
                      <a:r>
                        <a:rPr lang="en-US" sz="1400" b="0" i="0" u="none" strike="noStrike" cap="none">
                          <a:solidFill>
                            <a:schemeClr val="lt1"/>
                          </a:solidFill>
                          <a:effectLst/>
                          <a:latin typeface="+mn-lt"/>
                          <a:ea typeface="+mn-ea"/>
                          <a:cs typeface="+mn-cs"/>
                          <a:sym typeface="Arial"/>
                        </a:rPr>
                        <a:t>CXCL17_rnaseq </a:t>
                      </a:r>
                      <a:endParaRPr lang="en-US"/>
                    </a:p>
                  </a:txBody>
                  <a:tcPr/>
                </a:tc>
                <a:tc>
                  <a:txBody>
                    <a:bodyPr/>
                    <a:lstStyle/>
                    <a:p>
                      <a:pPr lvl="0">
                        <a:buNone/>
                      </a:pPr>
                      <a:r>
                        <a:rPr lang="en-US" sz="1400" b="0" i="0" u="none" strike="noStrike" cap="none">
                          <a:solidFill>
                            <a:schemeClr val="lt1"/>
                          </a:solidFill>
                          <a:effectLst/>
                          <a:latin typeface="+mn-lt"/>
                          <a:ea typeface="+mn-ea"/>
                          <a:cs typeface="+mn-cs"/>
                          <a:sym typeface="Arial"/>
                        </a:rPr>
                        <a:t>0.011379</a:t>
                      </a:r>
                      <a:endParaRPr lang="en-US"/>
                    </a:p>
                  </a:txBody>
                  <a:tcPr/>
                </a:tc>
                <a:extLst>
                  <a:ext uri="{0D108BD9-81ED-4DB2-BD59-A6C34878D82A}">
                    <a16:rowId xmlns:a16="http://schemas.microsoft.com/office/drawing/2014/main" val="2833147503"/>
                  </a:ext>
                </a:extLst>
              </a:tr>
              <a:tr h="258836">
                <a:tc>
                  <a:txBody>
                    <a:bodyPr/>
                    <a:lstStyle/>
                    <a:p>
                      <a:pPr lvl="0">
                        <a:buNone/>
                      </a:pPr>
                      <a:r>
                        <a:rPr lang="en-US" sz="1400" b="0" i="0" u="none" strike="noStrike" cap="none">
                          <a:solidFill>
                            <a:schemeClr val="lt1"/>
                          </a:solidFill>
                          <a:effectLst/>
                          <a:latin typeface="+mn-lt"/>
                          <a:ea typeface="+mn-ea"/>
                          <a:cs typeface="+mn-cs"/>
                          <a:sym typeface="Arial"/>
                        </a:rPr>
                        <a:t>STK3_rnaseq </a:t>
                      </a:r>
                      <a:endParaRPr lang="en-US"/>
                    </a:p>
                  </a:txBody>
                  <a:tcPr/>
                </a:tc>
                <a:tc>
                  <a:txBody>
                    <a:bodyPr/>
                    <a:lstStyle/>
                    <a:p>
                      <a:pPr lvl="0">
                        <a:buNone/>
                      </a:pPr>
                      <a:r>
                        <a:rPr lang="en-US" sz="1400" b="0" i="0" u="none" strike="noStrike" cap="none">
                          <a:solidFill>
                            <a:schemeClr val="lt1"/>
                          </a:solidFill>
                          <a:effectLst/>
                          <a:latin typeface="+mn-lt"/>
                          <a:ea typeface="+mn-ea"/>
                          <a:cs typeface="+mn-cs"/>
                          <a:sym typeface="Arial"/>
                        </a:rPr>
                        <a:t>0.011353</a:t>
                      </a:r>
                      <a:endParaRPr lang="en-US"/>
                    </a:p>
                  </a:txBody>
                  <a:tcPr/>
                </a:tc>
                <a:extLst>
                  <a:ext uri="{0D108BD9-81ED-4DB2-BD59-A6C34878D82A}">
                    <a16:rowId xmlns:a16="http://schemas.microsoft.com/office/drawing/2014/main" val="3029389809"/>
                  </a:ext>
                </a:extLst>
              </a:tr>
            </a:tbl>
          </a:graphicData>
        </a:graphic>
      </p:graphicFrame>
      <p:pic>
        <p:nvPicPr>
          <p:cNvPr id="2" name="Picture 1" descr="A white text on a black background&#10;&#10;AI-generated content may be incorrect.">
            <a:extLst>
              <a:ext uri="{FF2B5EF4-FFF2-40B4-BE49-F238E27FC236}">
                <a16:creationId xmlns:a16="http://schemas.microsoft.com/office/drawing/2014/main" id="{6AAC8904-7C5A-0239-6C23-24556D0B493A}"/>
              </a:ext>
            </a:extLst>
          </p:cNvPr>
          <p:cNvPicPr>
            <a:picLocks noChangeAspect="1"/>
          </p:cNvPicPr>
          <p:nvPr/>
        </p:nvPicPr>
        <p:blipFill>
          <a:blip r:embed="rId3"/>
          <a:stretch>
            <a:fillRect/>
          </a:stretch>
        </p:blipFill>
        <p:spPr>
          <a:xfrm>
            <a:off x="910625" y="2764211"/>
            <a:ext cx="1806078" cy="448019"/>
          </a:xfrm>
          <a:prstGeom prst="rect">
            <a:avLst/>
          </a:prstGeom>
        </p:spPr>
      </p:pic>
    </p:spTree>
    <p:extLst>
      <p:ext uri="{BB962C8B-B14F-4D97-AF65-F5344CB8AC3E}">
        <p14:creationId xmlns:p14="http://schemas.microsoft.com/office/powerpoint/2010/main" val="1147597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93DD44-E4EA-7512-5A04-D3F9936D4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67" y="0"/>
            <a:ext cx="11774066" cy="671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812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4ACA-50FB-AE9E-FE79-BB6EFFBA1A6B}"/>
            </a:ext>
          </a:extLst>
        </p:cNvPr>
        <p:cNvGrpSpPr/>
        <p:nvPr/>
      </p:nvGrpSpPr>
      <p:grpSpPr>
        <a:xfrm>
          <a:off x="0" y="0"/>
          <a:ext cx="0" cy="0"/>
          <a:chOff x="0" y="0"/>
          <a:chExt cx="0" cy="0"/>
        </a:xfrm>
      </p:grpSpPr>
      <p:sp>
        <p:nvSpPr>
          <p:cNvPr id="4" name="Google Shape;806;g31c90e09af7_3_20">
            <a:extLst>
              <a:ext uri="{FF2B5EF4-FFF2-40B4-BE49-F238E27FC236}">
                <a16:creationId xmlns:a16="http://schemas.microsoft.com/office/drawing/2014/main" id="{89AB40B3-3C01-8761-A57C-3E82573C7842}"/>
              </a:ext>
            </a:extLst>
          </p:cNvPr>
          <p:cNvSpPr/>
          <p:nvPr/>
        </p:nvSpPr>
        <p:spPr>
          <a:xfrm>
            <a:off x="483075" y="1427975"/>
            <a:ext cx="10866536" cy="1000593"/>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508000" lvl="0" indent="-457200" algn="just" rtl="0">
              <a:lnSpc>
                <a:spcPct val="111107"/>
              </a:lnSpc>
              <a:spcBef>
                <a:spcPts val="0"/>
              </a:spcBef>
              <a:spcAft>
                <a:spcPts val="0"/>
              </a:spcAft>
              <a:buClr>
                <a:schemeClr val="dk1"/>
              </a:buClr>
              <a:buSzPts val="2800"/>
              <a:buFont typeface="Arial" panose="020B0604020202020204" pitchFamily="34" charset="0"/>
              <a:buChar char="•"/>
            </a:pPr>
            <a:r>
              <a:rPr lang="en-US" sz="2800" b="1">
                <a:solidFill>
                  <a:schemeClr val="dk1"/>
                </a:solidFill>
                <a:latin typeface="Open Sans"/>
                <a:ea typeface="Open Sans"/>
                <a:cs typeface="Open Sans"/>
                <a:sym typeface="Open Sans"/>
              </a:rPr>
              <a:t>The Progression Free Interval time prediction was done with a </a:t>
            </a:r>
            <a:r>
              <a:rPr lang="en-US" sz="2800" b="1" err="1">
                <a:solidFill>
                  <a:schemeClr val="dk1"/>
                </a:solidFill>
                <a:latin typeface="Open Sans"/>
                <a:ea typeface="Open Sans"/>
                <a:cs typeface="Open Sans"/>
                <a:sym typeface="Open Sans"/>
              </a:rPr>
              <a:t>CoxPHFitter</a:t>
            </a:r>
            <a:r>
              <a:rPr lang="en-US" sz="2800" b="1">
                <a:solidFill>
                  <a:schemeClr val="dk1"/>
                </a:solidFill>
                <a:latin typeface="Open Sans"/>
                <a:ea typeface="Open Sans"/>
                <a:cs typeface="Open Sans"/>
                <a:sym typeface="Open Sans"/>
              </a:rPr>
              <a:t> model</a:t>
            </a:r>
          </a:p>
          <a:p>
            <a:pPr marL="50800" lvl="0" algn="just" rtl="0">
              <a:lnSpc>
                <a:spcPct val="111107"/>
              </a:lnSpc>
              <a:spcBef>
                <a:spcPts val="0"/>
              </a:spcBef>
              <a:spcAft>
                <a:spcPts val="0"/>
              </a:spcAft>
              <a:buClr>
                <a:schemeClr val="dk1"/>
              </a:buClr>
              <a:buSzPts val="2800"/>
            </a:pPr>
            <a:endParaRPr lang="en-US" sz="2800" b="1">
              <a:solidFill>
                <a:schemeClr val="dk1"/>
              </a:solidFill>
              <a:latin typeface="Open Sans"/>
              <a:ea typeface="Open Sans"/>
              <a:cs typeface="Open Sans"/>
              <a:sym typeface="Open Sans"/>
            </a:endParaRPr>
          </a:p>
        </p:txBody>
      </p:sp>
      <p:sp>
        <p:nvSpPr>
          <p:cNvPr id="5" name="Google Shape;800;g31c90e09af7_3_11">
            <a:extLst>
              <a:ext uri="{FF2B5EF4-FFF2-40B4-BE49-F238E27FC236}">
                <a16:creationId xmlns:a16="http://schemas.microsoft.com/office/drawing/2014/main" id="{F4EC92D2-0E30-60EB-2916-258DFF55AE0E}"/>
              </a:ext>
            </a:extLst>
          </p:cNvPr>
          <p:cNvSpPr txBox="1">
            <a:spLocks noGrp="1"/>
          </p:cNvSpPr>
          <p:nvPr>
            <p:ph type="title"/>
          </p:nvPr>
        </p:nvSpPr>
        <p:spPr>
          <a:xfrm>
            <a:off x="417034" y="593100"/>
            <a:ext cx="8949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Results and Interpretation</a:t>
            </a:r>
          </a:p>
        </p:txBody>
      </p:sp>
      <p:graphicFrame>
        <p:nvGraphicFramePr>
          <p:cNvPr id="6" name="Table 5">
            <a:extLst>
              <a:ext uri="{FF2B5EF4-FFF2-40B4-BE49-F238E27FC236}">
                <a16:creationId xmlns:a16="http://schemas.microsoft.com/office/drawing/2014/main" id="{FA1AE41E-9BB5-98D5-B14B-F11847059374}"/>
              </a:ext>
            </a:extLst>
          </p:cNvPr>
          <p:cNvGraphicFramePr>
            <a:graphicFrameLocks noGrp="1"/>
          </p:cNvGraphicFramePr>
          <p:nvPr>
            <p:extLst>
              <p:ext uri="{D42A27DB-BD31-4B8C-83A1-F6EECF244321}">
                <p14:modId xmlns:p14="http://schemas.microsoft.com/office/powerpoint/2010/main" val="3284205536"/>
              </p:ext>
            </p:extLst>
          </p:nvPr>
        </p:nvGraphicFramePr>
        <p:xfrm>
          <a:off x="3537319" y="2582824"/>
          <a:ext cx="8128000" cy="4079240"/>
        </p:xfrm>
        <a:graphic>
          <a:graphicData uri="http://schemas.openxmlformats.org/drawingml/2006/table">
            <a:tbl>
              <a:tblPr firstRow="1" bandRow="1">
                <a:tableStyleId>{125E5076-3810-47DD-B79F-674D7AD40C01}</a:tableStyleId>
              </a:tblPr>
              <a:tblGrid>
                <a:gridCol w="4064000">
                  <a:extLst>
                    <a:ext uri="{9D8B030D-6E8A-4147-A177-3AD203B41FA5}">
                      <a16:colId xmlns:a16="http://schemas.microsoft.com/office/drawing/2014/main" val="1819820137"/>
                    </a:ext>
                  </a:extLst>
                </a:gridCol>
                <a:gridCol w="4064000">
                  <a:extLst>
                    <a:ext uri="{9D8B030D-6E8A-4147-A177-3AD203B41FA5}">
                      <a16:colId xmlns:a16="http://schemas.microsoft.com/office/drawing/2014/main" val="223556792"/>
                    </a:ext>
                  </a:extLst>
                </a:gridCol>
              </a:tblGrid>
              <a:tr h="370840">
                <a:tc>
                  <a:txBody>
                    <a:bodyPr/>
                    <a:lstStyle/>
                    <a:p>
                      <a:r>
                        <a:rPr lang="en-US" dirty="0"/>
                        <a:t>Top Ten Important features</a:t>
                      </a:r>
                    </a:p>
                  </a:txBody>
                  <a:tcPr/>
                </a:tc>
                <a:tc>
                  <a:txBody>
                    <a:bodyPr/>
                    <a:lstStyle/>
                    <a:p>
                      <a:endParaRPr lang="en-US"/>
                    </a:p>
                  </a:txBody>
                  <a:tcPr/>
                </a:tc>
                <a:extLst>
                  <a:ext uri="{0D108BD9-81ED-4DB2-BD59-A6C34878D82A}">
                    <a16:rowId xmlns:a16="http://schemas.microsoft.com/office/drawing/2014/main" val="3320436904"/>
                  </a:ext>
                </a:extLst>
              </a:tr>
              <a:tr h="370840">
                <a:tc>
                  <a:txBody>
                    <a:bodyPr/>
                    <a:lstStyle/>
                    <a:p>
                      <a:pPr lvl="0">
                        <a:buNone/>
                      </a:pPr>
                      <a:r>
                        <a:rPr lang="en-US" sz="1400" b="0" i="0" u="none" strike="noStrike" cap="none" noProof="0" dirty="0" err="1">
                          <a:solidFill>
                            <a:schemeClr val="lt1"/>
                          </a:solidFill>
                          <a:effectLst/>
                        </a:rPr>
                        <a:t>new_tumor_event_type_encoded</a:t>
                      </a:r>
                      <a:endParaRPr lang="en-US" dirty="0"/>
                    </a:p>
                  </a:txBody>
                  <a:tcPr/>
                </a:tc>
                <a:tc>
                  <a:txBody>
                    <a:bodyPr/>
                    <a:lstStyle/>
                    <a:p>
                      <a:pPr lvl="0">
                        <a:buNone/>
                      </a:pPr>
                      <a:r>
                        <a:rPr lang="en-US" sz="1400" b="0" i="0" u="none" strike="noStrike" cap="none" noProof="0">
                          <a:solidFill>
                            <a:schemeClr val="lt1"/>
                          </a:solidFill>
                          <a:effectLst/>
                        </a:rPr>
                        <a:t>0.1408</a:t>
                      </a:r>
                      <a:endParaRPr lang="en-US"/>
                    </a:p>
                  </a:txBody>
                  <a:tcPr/>
                </a:tc>
                <a:extLst>
                  <a:ext uri="{0D108BD9-81ED-4DB2-BD59-A6C34878D82A}">
                    <a16:rowId xmlns:a16="http://schemas.microsoft.com/office/drawing/2014/main" val="2167377307"/>
                  </a:ext>
                </a:extLst>
              </a:tr>
              <a:tr h="370840">
                <a:tc>
                  <a:txBody>
                    <a:bodyPr/>
                    <a:lstStyle/>
                    <a:p>
                      <a:pPr lvl="0">
                        <a:buNone/>
                      </a:pPr>
                      <a:r>
                        <a:rPr lang="en-US" sz="1400" b="0" i="0" u="none" strike="noStrike" cap="none" noProof="0" dirty="0">
                          <a:solidFill>
                            <a:schemeClr val="lt1"/>
                          </a:solidFill>
                          <a:effectLst/>
                        </a:rPr>
                        <a:t>CDK6</a:t>
                      </a:r>
                      <a:r>
                        <a:rPr lang="en-US" sz="1400" b="0" i="0" u="none" strike="noStrike" cap="none" noProof="0" dirty="0">
                          <a:solidFill>
                            <a:schemeClr val="lt1"/>
                          </a:solidFill>
                          <a:effectLst/>
                          <a:sym typeface="Arial"/>
                        </a:rPr>
                        <a:t>_rnaseq</a:t>
                      </a:r>
                      <a:endParaRPr lang="en-US" dirty="0"/>
                    </a:p>
                  </a:txBody>
                  <a:tcPr/>
                </a:tc>
                <a:tc>
                  <a:txBody>
                    <a:bodyPr/>
                    <a:lstStyle/>
                    <a:p>
                      <a:pPr lvl="0">
                        <a:buNone/>
                      </a:pPr>
                      <a:r>
                        <a:rPr lang="en-US" sz="1400" b="0" i="0" u="none" strike="noStrike" cap="none" noProof="0">
                          <a:solidFill>
                            <a:schemeClr val="lt1"/>
                          </a:solidFill>
                          <a:effectLst/>
                        </a:rPr>
                        <a:t>0.0635</a:t>
                      </a:r>
                      <a:endParaRPr lang="en-US"/>
                    </a:p>
                  </a:txBody>
                  <a:tcPr/>
                </a:tc>
                <a:extLst>
                  <a:ext uri="{0D108BD9-81ED-4DB2-BD59-A6C34878D82A}">
                    <a16:rowId xmlns:a16="http://schemas.microsoft.com/office/drawing/2014/main" val="879954949"/>
                  </a:ext>
                </a:extLst>
              </a:tr>
              <a:tr h="370840">
                <a:tc>
                  <a:txBody>
                    <a:bodyPr/>
                    <a:lstStyle/>
                    <a:p>
                      <a:pPr lvl="0" algn="l">
                        <a:lnSpc>
                          <a:spcPct val="100000"/>
                        </a:lnSpc>
                        <a:spcBef>
                          <a:spcPts val="0"/>
                        </a:spcBef>
                        <a:spcAft>
                          <a:spcPts val="0"/>
                        </a:spcAft>
                        <a:buNone/>
                      </a:pPr>
                      <a:r>
                        <a:rPr lang="en-US" sz="1400" b="0" i="0" u="none" strike="noStrike" cap="none" noProof="0" dirty="0" err="1">
                          <a:solidFill>
                            <a:schemeClr val="lt1"/>
                          </a:solidFill>
                          <a:effectLst/>
                        </a:rPr>
                        <a:t>ANPEP_rnaseq</a:t>
                      </a:r>
                      <a:endParaRPr lang="en-US" dirty="0"/>
                    </a:p>
                  </a:txBody>
                  <a:tcPr/>
                </a:tc>
                <a:tc>
                  <a:txBody>
                    <a:bodyPr/>
                    <a:lstStyle/>
                    <a:p>
                      <a:pPr lvl="0">
                        <a:buNone/>
                      </a:pPr>
                      <a:r>
                        <a:rPr lang="en-US" sz="1400" b="0" i="0" u="none" strike="noStrike" cap="none" noProof="0">
                          <a:solidFill>
                            <a:schemeClr val="lt1"/>
                          </a:solidFill>
                          <a:effectLst/>
                        </a:rPr>
                        <a:t>0.0589</a:t>
                      </a:r>
                      <a:endParaRPr lang="en-US"/>
                    </a:p>
                  </a:txBody>
                  <a:tcPr/>
                </a:tc>
                <a:extLst>
                  <a:ext uri="{0D108BD9-81ED-4DB2-BD59-A6C34878D82A}">
                    <a16:rowId xmlns:a16="http://schemas.microsoft.com/office/drawing/2014/main" val="850632729"/>
                  </a:ext>
                </a:extLst>
              </a:tr>
              <a:tr h="370840">
                <a:tc>
                  <a:txBody>
                    <a:bodyPr/>
                    <a:lstStyle/>
                    <a:p>
                      <a:pPr lvl="0">
                        <a:buNone/>
                      </a:pPr>
                      <a:r>
                        <a:rPr lang="en-US" sz="1400" b="0" i="0" u="none" strike="noStrike" cap="none" noProof="0" dirty="0">
                          <a:solidFill>
                            <a:schemeClr val="lt1"/>
                          </a:solidFill>
                          <a:effectLst/>
                        </a:rPr>
                        <a:t>BIRC3_rnaseq</a:t>
                      </a:r>
                      <a:endParaRPr lang="en-US" dirty="0"/>
                    </a:p>
                  </a:txBody>
                  <a:tcPr/>
                </a:tc>
                <a:tc>
                  <a:txBody>
                    <a:bodyPr/>
                    <a:lstStyle/>
                    <a:p>
                      <a:pPr lvl="0">
                        <a:buNone/>
                      </a:pPr>
                      <a:r>
                        <a:rPr lang="en-US" sz="1400" b="0" i="0" u="none" strike="noStrike" cap="none" noProof="0">
                          <a:solidFill>
                            <a:schemeClr val="lt1"/>
                          </a:solidFill>
                          <a:effectLst/>
                        </a:rPr>
                        <a:t>0.0586</a:t>
                      </a:r>
                      <a:endParaRPr lang="en-US"/>
                    </a:p>
                  </a:txBody>
                  <a:tcPr/>
                </a:tc>
                <a:extLst>
                  <a:ext uri="{0D108BD9-81ED-4DB2-BD59-A6C34878D82A}">
                    <a16:rowId xmlns:a16="http://schemas.microsoft.com/office/drawing/2014/main" val="3719657487"/>
                  </a:ext>
                </a:extLst>
              </a:tr>
              <a:tr h="370840">
                <a:tc>
                  <a:txBody>
                    <a:bodyPr/>
                    <a:lstStyle/>
                    <a:p>
                      <a:pPr lvl="0">
                        <a:buNone/>
                      </a:pPr>
                      <a:r>
                        <a:rPr lang="en-US" sz="1400" b="0" i="0" u="none" strike="noStrike" cap="none" noProof="0" dirty="0">
                          <a:solidFill>
                            <a:schemeClr val="lt1"/>
                          </a:solidFill>
                          <a:effectLst/>
                        </a:rPr>
                        <a:t>EPHB2_rnaseq</a:t>
                      </a:r>
                      <a:endParaRPr lang="en-US" dirty="0"/>
                    </a:p>
                  </a:txBody>
                  <a:tcPr/>
                </a:tc>
                <a:tc>
                  <a:txBody>
                    <a:bodyPr/>
                    <a:lstStyle/>
                    <a:p>
                      <a:pPr lvl="0">
                        <a:buNone/>
                      </a:pPr>
                      <a:r>
                        <a:rPr lang="en-US" sz="1400" b="0" i="0" u="none" strike="noStrike" cap="none" noProof="0">
                          <a:solidFill>
                            <a:schemeClr val="lt1"/>
                          </a:solidFill>
                          <a:effectLst/>
                        </a:rPr>
                        <a:t>0.0491</a:t>
                      </a:r>
                      <a:endParaRPr lang="en-US"/>
                    </a:p>
                  </a:txBody>
                  <a:tcPr/>
                </a:tc>
                <a:extLst>
                  <a:ext uri="{0D108BD9-81ED-4DB2-BD59-A6C34878D82A}">
                    <a16:rowId xmlns:a16="http://schemas.microsoft.com/office/drawing/2014/main" val="218970794"/>
                  </a:ext>
                </a:extLst>
              </a:tr>
              <a:tr h="370840">
                <a:tc>
                  <a:txBody>
                    <a:bodyPr/>
                    <a:lstStyle/>
                    <a:p>
                      <a:pPr lvl="0">
                        <a:buNone/>
                      </a:pPr>
                      <a:r>
                        <a:rPr lang="en-US" sz="1400" b="0" i="0" u="none" strike="noStrike" cap="none" noProof="0" dirty="0" err="1">
                          <a:solidFill>
                            <a:schemeClr val="lt1"/>
                          </a:solidFill>
                          <a:effectLst/>
                        </a:rPr>
                        <a:t>treatment_outcome_first_course</a:t>
                      </a:r>
                      <a:r>
                        <a:rPr lang="en-US" sz="1400" b="0" i="0" u="none" strike="noStrike" cap="none" noProof="0" dirty="0" err="1">
                          <a:solidFill>
                            <a:schemeClr val="lt1"/>
                          </a:solidFill>
                          <a:effectLst/>
                          <a:sym typeface="Arial"/>
                        </a:rPr>
                        <a:t>_</a:t>
                      </a:r>
                      <a:r>
                        <a:rPr lang="en-US" sz="1400" b="0" i="0" u="none" strike="noStrike" cap="none" noProof="0" dirty="0" err="1">
                          <a:solidFill>
                            <a:schemeClr val="lt1"/>
                          </a:solidFill>
                          <a:effectLst/>
                        </a:rPr>
                        <a:t>encoded</a:t>
                      </a:r>
                      <a:endParaRPr lang="en-US" dirty="0"/>
                    </a:p>
                  </a:txBody>
                  <a:tcPr/>
                </a:tc>
                <a:tc>
                  <a:txBody>
                    <a:bodyPr/>
                    <a:lstStyle/>
                    <a:p>
                      <a:pPr lvl="0">
                        <a:buNone/>
                      </a:pPr>
                      <a:r>
                        <a:rPr lang="en-US" sz="1400" b="0" i="0" u="none" strike="noStrike" cap="none" noProof="0">
                          <a:solidFill>
                            <a:schemeClr val="lt1"/>
                          </a:solidFill>
                          <a:effectLst/>
                        </a:rPr>
                        <a:t>0.0478</a:t>
                      </a:r>
                      <a:endParaRPr lang="en-US"/>
                    </a:p>
                  </a:txBody>
                  <a:tcPr/>
                </a:tc>
                <a:extLst>
                  <a:ext uri="{0D108BD9-81ED-4DB2-BD59-A6C34878D82A}">
                    <a16:rowId xmlns:a16="http://schemas.microsoft.com/office/drawing/2014/main" val="1382274496"/>
                  </a:ext>
                </a:extLst>
              </a:tr>
              <a:tr h="370840">
                <a:tc>
                  <a:txBody>
                    <a:bodyPr/>
                    <a:lstStyle/>
                    <a:p>
                      <a:pPr lvl="0">
                        <a:buNone/>
                      </a:pPr>
                      <a:r>
                        <a:rPr lang="en-US" sz="1400" b="0" i="0" u="none" strike="noStrike" cap="none" noProof="0" dirty="0">
                          <a:solidFill>
                            <a:schemeClr val="lt1"/>
                          </a:solidFill>
                          <a:effectLst/>
                        </a:rPr>
                        <a:t>RPN1_rnaseq</a:t>
                      </a:r>
                      <a:endParaRPr lang="en-US" dirty="0"/>
                    </a:p>
                  </a:txBody>
                  <a:tcPr/>
                </a:tc>
                <a:tc>
                  <a:txBody>
                    <a:bodyPr/>
                    <a:lstStyle/>
                    <a:p>
                      <a:pPr lvl="0">
                        <a:buNone/>
                      </a:pPr>
                      <a:r>
                        <a:rPr lang="en-US" sz="1400" b="0" i="0" u="none" strike="noStrike" cap="none" noProof="0">
                          <a:solidFill>
                            <a:schemeClr val="lt1"/>
                          </a:solidFill>
                          <a:effectLst/>
                        </a:rPr>
                        <a:t>0.0469</a:t>
                      </a:r>
                      <a:endParaRPr lang="en-US"/>
                    </a:p>
                  </a:txBody>
                  <a:tcPr/>
                </a:tc>
                <a:extLst>
                  <a:ext uri="{0D108BD9-81ED-4DB2-BD59-A6C34878D82A}">
                    <a16:rowId xmlns:a16="http://schemas.microsoft.com/office/drawing/2014/main" val="562705546"/>
                  </a:ext>
                </a:extLst>
              </a:tr>
              <a:tr h="370840">
                <a:tc>
                  <a:txBody>
                    <a:bodyPr/>
                    <a:lstStyle/>
                    <a:p>
                      <a:pPr lvl="0">
                        <a:buNone/>
                      </a:pPr>
                      <a:r>
                        <a:rPr lang="en-US" sz="1400" b="0" i="0" u="none" strike="noStrike" cap="none" noProof="0" dirty="0">
                          <a:solidFill>
                            <a:schemeClr val="lt1"/>
                          </a:solidFill>
                          <a:effectLst/>
                        </a:rPr>
                        <a:t>HSP90AA1_rnaseq</a:t>
                      </a:r>
                      <a:endParaRPr lang="en-US" dirty="0"/>
                    </a:p>
                  </a:txBody>
                  <a:tcPr/>
                </a:tc>
                <a:tc>
                  <a:txBody>
                    <a:bodyPr/>
                    <a:lstStyle/>
                    <a:p>
                      <a:pPr lvl="0">
                        <a:buNone/>
                      </a:pPr>
                      <a:r>
                        <a:rPr lang="en-US" sz="1400" b="0" i="0" u="none" strike="noStrike" cap="none" noProof="0">
                          <a:solidFill>
                            <a:schemeClr val="lt1"/>
                          </a:solidFill>
                          <a:effectLst/>
                        </a:rPr>
                        <a:t>0.0464</a:t>
                      </a:r>
                      <a:endParaRPr lang="en-US"/>
                    </a:p>
                  </a:txBody>
                  <a:tcPr/>
                </a:tc>
                <a:extLst>
                  <a:ext uri="{0D108BD9-81ED-4DB2-BD59-A6C34878D82A}">
                    <a16:rowId xmlns:a16="http://schemas.microsoft.com/office/drawing/2014/main" val="148409957"/>
                  </a:ext>
                </a:extLst>
              </a:tr>
              <a:tr h="370840">
                <a:tc>
                  <a:txBody>
                    <a:bodyPr/>
                    <a:lstStyle/>
                    <a:p>
                      <a:pPr lvl="0">
                        <a:buNone/>
                      </a:pPr>
                      <a:r>
                        <a:rPr lang="en-US" sz="1400" b="0" i="0" u="none" strike="noStrike" cap="none" noProof="0">
                          <a:solidFill>
                            <a:schemeClr val="lt1"/>
                          </a:solidFill>
                          <a:effectLst/>
                        </a:rPr>
                        <a:t>is_female</a:t>
                      </a:r>
                      <a:endParaRPr lang="en-US" err="1"/>
                    </a:p>
                  </a:txBody>
                  <a:tcPr/>
                </a:tc>
                <a:tc>
                  <a:txBody>
                    <a:bodyPr/>
                    <a:lstStyle/>
                    <a:p>
                      <a:pPr lvl="0">
                        <a:buNone/>
                      </a:pPr>
                      <a:r>
                        <a:rPr lang="en-US" sz="1400" b="0" i="0" u="none" strike="noStrike" cap="none" noProof="0">
                          <a:solidFill>
                            <a:schemeClr val="lt1"/>
                          </a:solidFill>
                          <a:effectLst/>
                        </a:rPr>
                        <a:t>0.0443</a:t>
                      </a:r>
                      <a:endParaRPr lang="en-US"/>
                    </a:p>
                  </a:txBody>
                  <a:tcPr/>
                </a:tc>
                <a:extLst>
                  <a:ext uri="{0D108BD9-81ED-4DB2-BD59-A6C34878D82A}">
                    <a16:rowId xmlns:a16="http://schemas.microsoft.com/office/drawing/2014/main" val="2833147503"/>
                  </a:ext>
                </a:extLst>
              </a:tr>
              <a:tr h="370840">
                <a:tc>
                  <a:txBody>
                    <a:bodyPr/>
                    <a:lstStyle/>
                    <a:p>
                      <a:pPr lvl="0">
                        <a:buNone/>
                      </a:pPr>
                      <a:r>
                        <a:rPr lang="en-US" sz="1400" b="0" i="0" u="none" strike="noStrike" cap="none" noProof="0" dirty="0">
                          <a:solidFill>
                            <a:schemeClr val="lt1"/>
                          </a:solidFill>
                          <a:effectLst/>
                        </a:rPr>
                        <a:t>ITGA5</a:t>
                      </a:r>
                      <a:r>
                        <a:rPr lang="en-US" sz="1400" b="0" i="0" u="none" strike="noStrike" cap="none" noProof="0" dirty="0">
                          <a:solidFill>
                            <a:schemeClr val="lt1"/>
                          </a:solidFill>
                          <a:effectLst/>
                          <a:sym typeface="Arial"/>
                        </a:rPr>
                        <a:t>_rnaseq</a:t>
                      </a:r>
                      <a:endParaRPr lang="en-US" noProof="0" dirty="0"/>
                    </a:p>
                  </a:txBody>
                  <a:tcPr/>
                </a:tc>
                <a:tc>
                  <a:txBody>
                    <a:bodyPr/>
                    <a:lstStyle/>
                    <a:p>
                      <a:pPr lvl="0">
                        <a:buNone/>
                      </a:pPr>
                      <a:r>
                        <a:rPr lang="en-US" sz="1400" b="0" i="0" u="none" strike="noStrike" cap="none" noProof="0" dirty="0">
                          <a:solidFill>
                            <a:schemeClr val="lt1"/>
                          </a:solidFill>
                          <a:effectLst/>
                        </a:rPr>
                        <a:t>0.0411</a:t>
                      </a:r>
                      <a:endParaRPr lang="en-US" dirty="0"/>
                    </a:p>
                  </a:txBody>
                  <a:tcPr/>
                </a:tc>
                <a:extLst>
                  <a:ext uri="{0D108BD9-81ED-4DB2-BD59-A6C34878D82A}">
                    <a16:rowId xmlns:a16="http://schemas.microsoft.com/office/drawing/2014/main" val="3029389809"/>
                  </a:ext>
                </a:extLst>
              </a:tr>
            </a:tbl>
          </a:graphicData>
        </a:graphic>
      </p:graphicFrame>
      <p:pic>
        <p:nvPicPr>
          <p:cNvPr id="2" name="Picture 1" descr="A screen shot of a computer&#10;&#10;AI-generated content may be incorrect.">
            <a:extLst>
              <a:ext uri="{FF2B5EF4-FFF2-40B4-BE49-F238E27FC236}">
                <a16:creationId xmlns:a16="http://schemas.microsoft.com/office/drawing/2014/main" id="{B1676496-FA53-C32A-E8CD-46B45A2650AE}"/>
              </a:ext>
            </a:extLst>
          </p:cNvPr>
          <p:cNvPicPr>
            <a:picLocks noChangeAspect="1"/>
          </p:cNvPicPr>
          <p:nvPr/>
        </p:nvPicPr>
        <p:blipFill>
          <a:blip r:embed="rId2"/>
          <a:srcRect l="2364" r="3591" b="1087"/>
          <a:stretch/>
        </p:blipFill>
        <p:spPr>
          <a:xfrm>
            <a:off x="243904" y="2582824"/>
            <a:ext cx="3126238" cy="838513"/>
          </a:xfrm>
          <a:prstGeom prst="rect">
            <a:avLst/>
          </a:prstGeom>
        </p:spPr>
      </p:pic>
    </p:spTree>
    <p:extLst>
      <p:ext uri="{BB962C8B-B14F-4D97-AF65-F5344CB8AC3E}">
        <p14:creationId xmlns:p14="http://schemas.microsoft.com/office/powerpoint/2010/main" val="610599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A28D04-1B5C-F5AB-8BF7-D26AEEDC2D17}"/>
              </a:ext>
            </a:extLst>
          </p:cNvPr>
          <p:cNvPicPr>
            <a:picLocks noChangeAspect="1"/>
          </p:cNvPicPr>
          <p:nvPr/>
        </p:nvPicPr>
        <p:blipFill>
          <a:blip r:embed="rId2"/>
          <a:stretch>
            <a:fillRect/>
          </a:stretch>
        </p:blipFill>
        <p:spPr>
          <a:xfrm>
            <a:off x="763779" y="139375"/>
            <a:ext cx="10407382" cy="6505804"/>
          </a:xfrm>
          <a:prstGeom prst="rect">
            <a:avLst/>
          </a:prstGeom>
        </p:spPr>
      </p:pic>
    </p:spTree>
    <p:extLst>
      <p:ext uri="{BB962C8B-B14F-4D97-AF65-F5344CB8AC3E}">
        <p14:creationId xmlns:p14="http://schemas.microsoft.com/office/powerpoint/2010/main" val="1129640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06;g31c90e09af7_3_20">
            <a:extLst>
              <a:ext uri="{FF2B5EF4-FFF2-40B4-BE49-F238E27FC236}">
                <a16:creationId xmlns:a16="http://schemas.microsoft.com/office/drawing/2014/main" id="{490F8C67-14C8-3A25-6B51-71B879D205F5}"/>
              </a:ext>
            </a:extLst>
          </p:cNvPr>
          <p:cNvSpPr/>
          <p:nvPr/>
        </p:nvSpPr>
        <p:spPr>
          <a:xfrm>
            <a:off x="483075" y="1427975"/>
            <a:ext cx="10866536" cy="5130141"/>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565150" lvl="0" indent="-514350" algn="just" rtl="0">
              <a:lnSpc>
                <a:spcPct val="111107"/>
              </a:lnSpc>
              <a:spcBef>
                <a:spcPts val="0"/>
              </a:spcBef>
              <a:spcAft>
                <a:spcPts val="0"/>
              </a:spcAft>
              <a:buClr>
                <a:schemeClr val="dk1"/>
              </a:buClr>
              <a:buSzPts val="2800"/>
              <a:buFont typeface="+mj-lt"/>
              <a:buAutoNum type="arabicPeriod"/>
            </a:pPr>
            <a:r>
              <a:rPr lang="en-US" sz="2800" b="1">
                <a:solidFill>
                  <a:schemeClr val="dk1"/>
                </a:solidFill>
                <a:latin typeface="Open Sans"/>
                <a:ea typeface="Open Sans"/>
                <a:cs typeface="Open Sans"/>
                <a:sym typeface="Open Sans"/>
              </a:rPr>
              <a:t>The first model is the </a:t>
            </a:r>
            <a:r>
              <a:rPr lang="en-US" sz="2800" b="1" err="1">
                <a:solidFill>
                  <a:schemeClr val="dk1"/>
                </a:solidFill>
                <a:latin typeface="Open Sans"/>
                <a:ea typeface="Open Sans"/>
                <a:cs typeface="Open Sans"/>
                <a:sym typeface="Open Sans"/>
              </a:rPr>
              <a:t>RandomForest</a:t>
            </a:r>
            <a:r>
              <a:rPr lang="en-US" sz="2800" b="1">
                <a:solidFill>
                  <a:schemeClr val="dk1"/>
                </a:solidFill>
                <a:latin typeface="Open Sans"/>
                <a:ea typeface="Open Sans"/>
                <a:cs typeface="Open Sans"/>
                <a:sym typeface="Open Sans"/>
              </a:rPr>
              <a:t> Classifier which uses the inputs to predict new cancer event type.</a:t>
            </a:r>
          </a:p>
          <a:p>
            <a:pPr marL="565150" lvl="0" indent="-514350" algn="just" rtl="0">
              <a:lnSpc>
                <a:spcPct val="111107"/>
              </a:lnSpc>
              <a:spcBef>
                <a:spcPts val="0"/>
              </a:spcBef>
              <a:spcAft>
                <a:spcPts val="0"/>
              </a:spcAft>
              <a:buClr>
                <a:schemeClr val="dk1"/>
              </a:buClr>
              <a:buSzPts val="2800"/>
              <a:buFont typeface="+mj-lt"/>
              <a:buAutoNum type="arabicPeriod"/>
            </a:pPr>
            <a:r>
              <a:rPr lang="en-US" sz="2800" b="1">
                <a:solidFill>
                  <a:schemeClr val="dk1"/>
                </a:solidFill>
                <a:latin typeface="Open Sans"/>
                <a:ea typeface="Open Sans"/>
                <a:cs typeface="Open Sans"/>
                <a:sym typeface="Open Sans"/>
              </a:rPr>
              <a:t>The second model then uses the new cancer event type as an input and predicts recurrence as the probability of PFI</a:t>
            </a:r>
          </a:p>
          <a:p>
            <a:pPr marL="565150" lvl="0" indent="-514350" algn="just" rtl="0">
              <a:lnSpc>
                <a:spcPct val="111107"/>
              </a:lnSpc>
              <a:spcBef>
                <a:spcPts val="0"/>
              </a:spcBef>
              <a:spcAft>
                <a:spcPts val="0"/>
              </a:spcAft>
              <a:buClr>
                <a:schemeClr val="dk1"/>
              </a:buClr>
              <a:buSzPts val="2800"/>
              <a:buFont typeface="+mj-lt"/>
              <a:buAutoNum type="arabicPeriod"/>
            </a:pPr>
            <a:r>
              <a:rPr lang="en-US" sz="2800" b="1">
                <a:solidFill>
                  <a:schemeClr val="dk1"/>
                </a:solidFill>
                <a:latin typeface="Open Sans"/>
                <a:ea typeface="Open Sans"/>
                <a:cs typeface="Open Sans"/>
                <a:sym typeface="Open Sans"/>
              </a:rPr>
              <a:t>The third model which is the </a:t>
            </a:r>
            <a:r>
              <a:rPr lang="en-US" sz="2800" b="1" err="1">
                <a:solidFill>
                  <a:schemeClr val="dk1"/>
                </a:solidFill>
                <a:latin typeface="Open Sans"/>
                <a:ea typeface="Open Sans"/>
                <a:cs typeface="Open Sans"/>
                <a:sym typeface="Open Sans"/>
              </a:rPr>
              <a:t>CoxPH</a:t>
            </a:r>
            <a:r>
              <a:rPr lang="en-US" sz="2800" b="1">
                <a:solidFill>
                  <a:schemeClr val="dk1"/>
                </a:solidFill>
                <a:latin typeface="Open Sans"/>
                <a:ea typeface="Open Sans"/>
                <a:cs typeface="Open Sans"/>
                <a:sym typeface="Open Sans"/>
              </a:rPr>
              <a:t> model thus predicts the PFI time</a:t>
            </a:r>
          </a:p>
          <a:p>
            <a:pPr marL="565150" lvl="0" indent="-514350" algn="just" rtl="0">
              <a:lnSpc>
                <a:spcPct val="111107"/>
              </a:lnSpc>
              <a:spcBef>
                <a:spcPts val="0"/>
              </a:spcBef>
              <a:spcAft>
                <a:spcPts val="0"/>
              </a:spcAft>
              <a:buClr>
                <a:schemeClr val="dk1"/>
              </a:buClr>
              <a:buSzPts val="2800"/>
              <a:buFont typeface="+mj-lt"/>
              <a:buAutoNum type="arabicPeriod"/>
            </a:pPr>
            <a:r>
              <a:rPr lang="en-US" sz="2800" b="1">
                <a:solidFill>
                  <a:schemeClr val="dk1"/>
                </a:solidFill>
                <a:latin typeface="Open Sans"/>
                <a:ea typeface="Open Sans"/>
                <a:cs typeface="Open Sans"/>
                <a:sym typeface="Open Sans"/>
              </a:rPr>
              <a:t>All the models output predictions with interpretability in the columns that were significant and return a probability value.</a:t>
            </a:r>
            <a:endParaRPr sz="2800" b="1">
              <a:solidFill>
                <a:schemeClr val="dk1"/>
              </a:solidFill>
              <a:latin typeface="Open Sans"/>
              <a:ea typeface="Open Sans"/>
              <a:cs typeface="Open Sans"/>
              <a:sym typeface="Open Sans"/>
            </a:endParaRPr>
          </a:p>
        </p:txBody>
      </p:sp>
      <p:sp>
        <p:nvSpPr>
          <p:cNvPr id="5" name="Google Shape;800;g31c90e09af7_3_11">
            <a:extLst>
              <a:ext uri="{FF2B5EF4-FFF2-40B4-BE49-F238E27FC236}">
                <a16:creationId xmlns:a16="http://schemas.microsoft.com/office/drawing/2014/main" id="{F8CA56F0-5912-58F0-17CC-702F727ED781}"/>
              </a:ext>
            </a:extLst>
          </p:cNvPr>
          <p:cNvSpPr txBox="1">
            <a:spLocks noGrp="1"/>
          </p:cNvSpPr>
          <p:nvPr>
            <p:ph type="title"/>
          </p:nvPr>
        </p:nvSpPr>
        <p:spPr>
          <a:xfrm>
            <a:off x="417034" y="593100"/>
            <a:ext cx="8949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ML model tiering</a:t>
            </a:r>
            <a:endParaRPr>
              <a:solidFill>
                <a:schemeClr val="dk1"/>
              </a:solidFill>
            </a:endParaRPr>
          </a:p>
        </p:txBody>
      </p:sp>
    </p:spTree>
    <p:extLst>
      <p:ext uri="{BB962C8B-B14F-4D97-AF65-F5344CB8AC3E}">
        <p14:creationId xmlns:p14="http://schemas.microsoft.com/office/powerpoint/2010/main" val="1247066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grpSp>
        <p:nvGrpSpPr>
          <p:cNvPr id="821" name="Google Shape;821;p40"/>
          <p:cNvGrpSpPr/>
          <p:nvPr/>
        </p:nvGrpSpPr>
        <p:grpSpPr>
          <a:xfrm>
            <a:off x="0" y="6192687"/>
            <a:ext cx="12192000" cy="668655"/>
            <a:chOff x="0" y="6042212"/>
            <a:chExt cx="12192000" cy="668655"/>
          </a:xfrm>
        </p:grpSpPr>
        <p:sp>
          <p:nvSpPr>
            <p:cNvPr id="822" name="Google Shape;822;p40"/>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pic>
          <p:nvPicPr>
            <p:cNvPr id="823" name="Google Shape;823;p40"/>
            <p:cNvPicPr preferRelativeResize="0"/>
            <p:nvPr/>
          </p:nvPicPr>
          <p:blipFill rotWithShape="1">
            <a:blip r:embed="rId3">
              <a:alphaModFix/>
            </a:blip>
            <a:srcRect/>
            <a:stretch/>
          </p:blipFill>
          <p:spPr>
            <a:xfrm>
              <a:off x="208502" y="6208330"/>
              <a:ext cx="1859168" cy="331995"/>
            </a:xfrm>
            <a:prstGeom prst="rect">
              <a:avLst/>
            </a:prstGeom>
            <a:noFill/>
            <a:ln>
              <a:noFill/>
            </a:ln>
          </p:spPr>
        </p:pic>
      </p:grpSp>
      <p:sp>
        <p:nvSpPr>
          <p:cNvPr id="824" name="Google Shape;824;p40"/>
          <p:cNvSpPr txBox="1"/>
          <p:nvPr/>
        </p:nvSpPr>
        <p:spPr>
          <a:xfrm>
            <a:off x="10744200" y="6375777"/>
            <a:ext cx="1226649"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2025/03/19</a:t>
            </a:r>
            <a:endParaRPr/>
          </a:p>
        </p:txBody>
      </p:sp>
      <p:sp>
        <p:nvSpPr>
          <p:cNvPr id="825" name="Google Shape;825;p40"/>
          <p:cNvSpPr txBox="1"/>
          <p:nvPr/>
        </p:nvSpPr>
        <p:spPr>
          <a:xfrm>
            <a:off x="7932210" y="6381873"/>
            <a:ext cx="1819275" cy="278281"/>
          </a:xfrm>
          <a:prstGeom prst="rect">
            <a:avLst/>
          </a:prstGeom>
          <a:solidFill>
            <a:srgbClr val="31859B"/>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b="1">
                <a:solidFill>
                  <a:schemeClr val="dk1"/>
                </a:solidFill>
                <a:latin typeface="Calibri"/>
                <a:ea typeface="Calibri"/>
                <a:cs typeface="Calibri"/>
                <a:sym typeface="Calibri"/>
              </a:rPr>
              <a:t>Project ID: R24-071</a:t>
            </a:r>
            <a:endParaRPr/>
          </a:p>
        </p:txBody>
      </p:sp>
      <p:sp>
        <p:nvSpPr>
          <p:cNvPr id="826" name="Google Shape;826;p40"/>
          <p:cNvSpPr txBox="1"/>
          <p:nvPr/>
        </p:nvSpPr>
        <p:spPr>
          <a:xfrm>
            <a:off x="4315268" y="3044279"/>
            <a:ext cx="3561464" cy="769441"/>
          </a:xfrm>
          <a:prstGeom prst="rect">
            <a:avLst/>
          </a:prstGeom>
          <a:solidFill>
            <a:srgbClr val="31859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dk1"/>
                </a:solidFill>
                <a:latin typeface="Calibri"/>
                <a:ea typeface="Calibri"/>
                <a:cs typeface="Calibri"/>
                <a:sym typeface="Calibri"/>
              </a:rPr>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6"/>
          <p:cNvSpPr/>
          <p:nvPr/>
        </p:nvSpPr>
        <p:spPr>
          <a:xfrm>
            <a:off x="0" y="6189345"/>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4" name="Google Shape;124;p6"/>
          <p:cNvPicPr preferRelativeResize="0"/>
          <p:nvPr/>
        </p:nvPicPr>
        <p:blipFill rotWithShape="1">
          <a:blip r:embed="rId4">
            <a:alphaModFix/>
          </a:blip>
          <a:srcRect/>
          <a:stretch/>
        </p:blipFill>
        <p:spPr>
          <a:xfrm>
            <a:off x="208502" y="6395742"/>
            <a:ext cx="1859168" cy="331995"/>
          </a:xfrm>
          <a:prstGeom prst="rect">
            <a:avLst/>
          </a:prstGeom>
          <a:solidFill>
            <a:srgbClr val="FBD4B4"/>
          </a:solidFill>
          <a:ln>
            <a:noFill/>
          </a:ln>
        </p:spPr>
      </p:pic>
      <p:sp>
        <p:nvSpPr>
          <p:cNvPr id="125" name="Google Shape;125;p6"/>
          <p:cNvSpPr txBox="1"/>
          <p:nvPr/>
        </p:nvSpPr>
        <p:spPr>
          <a:xfrm>
            <a:off x="5176966" y="6382170"/>
            <a:ext cx="2284759" cy="278281"/>
          </a:xfrm>
          <a:prstGeom prst="rect">
            <a:avLst/>
          </a:prstGeom>
          <a:solidFill>
            <a:srgbClr val="FBD4B4"/>
          </a:solidFill>
          <a:ln>
            <a:noFill/>
          </a:ln>
        </p:spPr>
        <p:txBody>
          <a:bodyPr spcFirstLastPara="1" wrap="square" lIns="0" tIns="125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Project ID: </a:t>
            </a:r>
            <a:r>
              <a:rPr lang="en-US" sz="1800">
                <a:solidFill>
                  <a:schemeClr val="dk1"/>
                </a:solidFill>
                <a:latin typeface="Open Sans"/>
                <a:ea typeface="Open Sans"/>
                <a:cs typeface="Open Sans"/>
                <a:sym typeface="Open Sans"/>
              </a:rPr>
              <a:t>24-25J-211</a:t>
            </a:r>
            <a:endParaRPr sz="1800">
              <a:solidFill>
                <a:schemeClr val="dk1"/>
              </a:solidFill>
              <a:latin typeface="Calibri"/>
              <a:ea typeface="Calibri"/>
              <a:cs typeface="Calibri"/>
              <a:sym typeface="Calibri"/>
            </a:endParaRPr>
          </a:p>
        </p:txBody>
      </p:sp>
      <p:sp>
        <p:nvSpPr>
          <p:cNvPr id="126" name="Google Shape;126;p6"/>
          <p:cNvSpPr txBox="1">
            <a:spLocks noGrp="1"/>
          </p:cNvSpPr>
          <p:nvPr>
            <p:ph type="dt" idx="10"/>
          </p:nvPr>
        </p:nvSpPr>
        <p:spPr>
          <a:xfrm>
            <a:off x="10839915" y="6412649"/>
            <a:ext cx="1131000" cy="555300"/>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rgbClr val="403C4E"/>
                </a:solidFill>
                <a:latin typeface="Open Sans"/>
                <a:ea typeface="Open Sans"/>
                <a:cs typeface="Open Sans"/>
                <a:sym typeface="Open Sans"/>
              </a:rPr>
              <a:t>2025/03/19</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sp>
        <p:nvSpPr>
          <p:cNvPr id="131" name="Google Shape;131;p7"/>
          <p:cNvSpPr/>
          <p:nvPr/>
        </p:nvSpPr>
        <p:spPr>
          <a:xfrm>
            <a:off x="457200" y="990600"/>
            <a:ext cx="954357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chemeClr val="dk1"/>
              </a:buClr>
              <a:buSzPts val="4860"/>
              <a:buFont typeface="Merriweather"/>
              <a:buNone/>
            </a:pPr>
            <a:r>
              <a:rPr lang="en-US" sz="4860" b="1">
                <a:solidFill>
                  <a:schemeClr val="dk1"/>
                </a:solidFill>
                <a:latin typeface="Merriweather"/>
                <a:ea typeface="Merriweather"/>
                <a:cs typeface="Merriweather"/>
                <a:sym typeface="Merriweather"/>
              </a:rPr>
              <a:t>IT21374524 | WASEEK M.L.</a:t>
            </a:r>
            <a:endParaRPr sz="4860">
              <a:solidFill>
                <a:schemeClr val="dk1"/>
              </a:solidFill>
              <a:latin typeface="Calibri"/>
              <a:ea typeface="Calibri"/>
              <a:cs typeface="Calibri"/>
              <a:sym typeface="Calibri"/>
            </a:endParaRPr>
          </a:p>
        </p:txBody>
      </p:sp>
      <p:sp>
        <p:nvSpPr>
          <p:cNvPr id="132" name="Google Shape;132;p7"/>
          <p:cNvSpPr/>
          <p:nvPr/>
        </p:nvSpPr>
        <p:spPr>
          <a:xfrm>
            <a:off x="2013893" y="2037016"/>
            <a:ext cx="615005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Merriweather"/>
              <a:buNone/>
            </a:pPr>
            <a:r>
              <a:rPr lang="en-US" sz="2430" b="1">
                <a:solidFill>
                  <a:schemeClr val="dk1"/>
                </a:solidFill>
                <a:latin typeface="Merriweather"/>
                <a:ea typeface="Merriweather"/>
                <a:cs typeface="Merriweather"/>
                <a:sym typeface="Merriweather"/>
              </a:rPr>
              <a:t>BSc (Hons) Information Technology Specializing in Data Science Secure</a:t>
            </a:r>
            <a:endParaRPr sz="2430">
              <a:solidFill>
                <a:schemeClr val="dk1"/>
              </a:solidFill>
              <a:latin typeface="Calibri"/>
              <a:ea typeface="Calibri"/>
              <a:cs typeface="Calibri"/>
              <a:sym typeface="Calibri"/>
            </a:endParaRPr>
          </a:p>
        </p:txBody>
      </p:sp>
      <p:sp>
        <p:nvSpPr>
          <p:cNvPr id="133" name="Google Shape;133;p7"/>
          <p:cNvSpPr/>
          <p:nvPr/>
        </p:nvSpPr>
        <p:spPr>
          <a:xfrm>
            <a:off x="2008089" y="3940565"/>
            <a:ext cx="6150054" cy="790099"/>
          </a:xfrm>
          <a:prstGeom prst="rect">
            <a:avLst/>
          </a:prstGeom>
          <a:noFill/>
          <a:ln>
            <a:noFill/>
          </a:ln>
        </p:spPr>
        <p:txBody>
          <a:bodyPr spcFirstLastPara="1" wrap="square" lIns="91425" tIns="45700" rIns="91425" bIns="45700" anchor="t" anchorCtr="0">
            <a:noAutofit/>
          </a:bodyPr>
          <a:lstStyle/>
          <a:p>
            <a:pPr marL="0" marR="0" lvl="0" indent="0" algn="ctr" rtl="0">
              <a:lnSpc>
                <a:spcPct val="159979"/>
              </a:lnSpc>
              <a:spcBef>
                <a:spcPts val="0"/>
              </a:spcBef>
              <a:spcAft>
                <a:spcPts val="0"/>
              </a:spcAft>
              <a:buClr>
                <a:schemeClr val="dk1"/>
              </a:buClr>
              <a:buSzPts val="1944"/>
              <a:buFont typeface="Open Sans"/>
              <a:buNone/>
            </a:pPr>
            <a:r>
              <a:rPr lang="en-US" sz="1944">
                <a:solidFill>
                  <a:schemeClr val="dk1"/>
                </a:solidFill>
                <a:latin typeface="Open Sans"/>
                <a:ea typeface="Open Sans"/>
                <a:cs typeface="Open Sans"/>
                <a:sym typeface="Open Sans"/>
              </a:rPr>
              <a:t>Advanced Deep Learning for Early Lung Cancer Detection and Feature Extraction</a:t>
            </a:r>
            <a:endParaRPr sz="1944">
              <a:solidFill>
                <a:schemeClr val="dk1"/>
              </a:solidFill>
              <a:latin typeface="Calibri"/>
              <a:ea typeface="Calibri"/>
              <a:cs typeface="Calibri"/>
              <a:sym typeface="Calibri"/>
            </a:endParaRPr>
          </a:p>
        </p:txBody>
      </p:sp>
      <p:sp>
        <p:nvSpPr>
          <p:cNvPr id="134" name="Google Shape;134;p7"/>
          <p:cNvSpPr/>
          <p:nvPr/>
        </p:nvSpPr>
        <p:spPr>
          <a:xfrm>
            <a:off x="5538863" y="3375074"/>
            <a:ext cx="3939778"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Calibri"/>
              <a:buNone/>
            </a:pPr>
            <a:endParaRPr sz="2430">
              <a:solidFill>
                <a:schemeClr val="dk1"/>
              </a:solidFill>
              <a:latin typeface="Calibri"/>
              <a:ea typeface="Calibri"/>
              <a:cs typeface="Calibri"/>
              <a:sym typeface="Calibri"/>
            </a:endParaRPr>
          </a:p>
        </p:txBody>
      </p:sp>
      <p:pic>
        <p:nvPicPr>
          <p:cNvPr id="135" name="Google Shape;135;p7" descr="A person in a suit and tie&#10;&#10;Description automatically generated"/>
          <p:cNvPicPr preferRelativeResize="0"/>
          <p:nvPr/>
        </p:nvPicPr>
        <p:blipFill rotWithShape="1">
          <a:blip r:embed="rId3">
            <a:alphaModFix/>
          </a:blip>
          <a:srcRect/>
          <a:stretch/>
        </p:blipFill>
        <p:spPr>
          <a:xfrm>
            <a:off x="9812883" y="744302"/>
            <a:ext cx="1844249" cy="2025159"/>
          </a:xfrm>
          <a:prstGeom prst="rect">
            <a:avLst/>
          </a:prstGeom>
          <a:noFill/>
          <a:ln>
            <a:noFill/>
          </a:ln>
        </p:spPr>
      </p:pic>
      <p:grpSp>
        <p:nvGrpSpPr>
          <p:cNvPr id="136" name="Google Shape;136;p7"/>
          <p:cNvGrpSpPr/>
          <p:nvPr/>
        </p:nvGrpSpPr>
        <p:grpSpPr>
          <a:xfrm>
            <a:off x="0" y="6192687"/>
            <a:ext cx="12192000" cy="668655"/>
            <a:chOff x="0" y="6042212"/>
            <a:chExt cx="12192000" cy="668655"/>
          </a:xfrm>
        </p:grpSpPr>
        <p:sp>
          <p:nvSpPr>
            <p:cNvPr id="137" name="Google Shape;137;p7"/>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8" name="Google Shape;138;p7"/>
            <p:cNvPicPr preferRelativeResize="0"/>
            <p:nvPr/>
          </p:nvPicPr>
          <p:blipFill rotWithShape="1">
            <a:blip r:embed="rId4">
              <a:alphaModFix/>
            </a:blip>
            <a:srcRect/>
            <a:stretch/>
          </p:blipFill>
          <p:spPr>
            <a:xfrm>
              <a:off x="208502" y="6208330"/>
              <a:ext cx="1859168" cy="331995"/>
            </a:xfrm>
            <a:prstGeom prst="rect">
              <a:avLst/>
            </a:prstGeom>
            <a:solidFill>
              <a:srgbClr val="31859C"/>
            </a:solidFill>
            <a:ln>
              <a:noFill/>
            </a:ln>
          </p:spPr>
        </p:pic>
      </p:grpSp>
      <p:sp>
        <p:nvSpPr>
          <p:cNvPr id="139" name="Google Shape;139;p7"/>
          <p:cNvSpPr txBox="1"/>
          <p:nvPr/>
        </p:nvSpPr>
        <p:spPr>
          <a:xfrm>
            <a:off x="3552123" y="6378791"/>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IT21374524 | Waseek M.L.</a:t>
            </a:r>
            <a:endParaRPr sz="1800">
              <a:solidFill>
                <a:schemeClr val="dk1"/>
              </a:solidFill>
              <a:latin typeface="Trebuchet MS"/>
              <a:ea typeface="Trebuchet MS"/>
              <a:cs typeface="Trebuchet MS"/>
              <a:sym typeface="Trebuchet MS"/>
            </a:endParaRPr>
          </a:p>
        </p:txBody>
      </p:sp>
      <p:sp>
        <p:nvSpPr>
          <p:cNvPr id="140" name="Google Shape;140;p7"/>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sz="1800">
              <a:solidFill>
                <a:schemeClr val="dk1"/>
              </a:solidFill>
              <a:latin typeface="Calibri"/>
              <a:ea typeface="Calibri"/>
              <a:cs typeface="Calibri"/>
              <a:sym typeface="Calibri"/>
            </a:endParaRPr>
          </a:p>
        </p:txBody>
      </p:sp>
      <p:sp>
        <p:nvSpPr>
          <p:cNvPr id="141" name="Google Shape;141;p7"/>
          <p:cNvSpPr txBox="1"/>
          <p:nvPr/>
        </p:nvSpPr>
        <p:spPr>
          <a:xfrm>
            <a:off x="7932210" y="6381873"/>
            <a:ext cx="2063505"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Project ID: 24-25J-211</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458694" y="786891"/>
            <a:ext cx="4425950"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Research Ǫuestion</a:t>
            </a:r>
            <a:endParaRPr sz="4000">
              <a:solidFill>
                <a:schemeClr val="dk1"/>
              </a:solidFill>
            </a:endParaRPr>
          </a:p>
        </p:txBody>
      </p:sp>
      <p:grpSp>
        <p:nvGrpSpPr>
          <p:cNvPr id="147" name="Google Shape;147;p8"/>
          <p:cNvGrpSpPr/>
          <p:nvPr/>
        </p:nvGrpSpPr>
        <p:grpSpPr>
          <a:xfrm>
            <a:off x="1514062" y="2062678"/>
            <a:ext cx="9407525" cy="3532504"/>
            <a:chOff x="1410404" y="1725460"/>
            <a:chExt cx="9407525" cy="3532504"/>
          </a:xfrm>
        </p:grpSpPr>
        <p:sp>
          <p:nvSpPr>
            <p:cNvPr id="148" name="Google Shape;148;p8"/>
            <p:cNvSpPr/>
            <p:nvPr/>
          </p:nvSpPr>
          <p:spPr>
            <a:xfrm>
              <a:off x="1410404" y="1725460"/>
              <a:ext cx="9407525" cy="3532504"/>
            </a:xfrm>
            <a:custGeom>
              <a:avLst/>
              <a:gdLst/>
              <a:ahLst/>
              <a:cxnLst/>
              <a:rect l="l" t="t" r="r" b="b"/>
              <a:pathLst>
                <a:path w="9407525" h="3532504" extrusionOk="0">
                  <a:moveTo>
                    <a:pt x="9407047" y="0"/>
                  </a:moveTo>
                  <a:lnTo>
                    <a:pt x="588732" y="0"/>
                  </a:lnTo>
                  <a:lnTo>
                    <a:pt x="540447" y="1951"/>
                  </a:lnTo>
                  <a:lnTo>
                    <a:pt x="493237" y="7705"/>
                  </a:lnTo>
                  <a:lnTo>
                    <a:pt x="447253" y="17110"/>
                  </a:lnTo>
                  <a:lnTo>
                    <a:pt x="402647" y="30014"/>
                  </a:lnTo>
                  <a:lnTo>
                    <a:pt x="359571" y="46265"/>
                  </a:lnTo>
                  <a:lnTo>
                    <a:pt x="318176" y="65713"/>
                  </a:lnTo>
                  <a:lnTo>
                    <a:pt x="278613" y="88205"/>
                  </a:lnTo>
                  <a:lnTo>
                    <a:pt x="241034" y="113591"/>
                  </a:lnTo>
                  <a:lnTo>
                    <a:pt x="205591" y="141718"/>
                  </a:lnTo>
                  <a:lnTo>
                    <a:pt x="172435" y="172435"/>
                  </a:lnTo>
                  <a:lnTo>
                    <a:pt x="141718" y="205592"/>
                  </a:lnTo>
                  <a:lnTo>
                    <a:pt x="113591" y="241035"/>
                  </a:lnTo>
                  <a:lnTo>
                    <a:pt x="88205" y="278613"/>
                  </a:lnTo>
                  <a:lnTo>
                    <a:pt x="65713" y="318176"/>
                  </a:lnTo>
                  <a:lnTo>
                    <a:pt x="46265" y="359571"/>
                  </a:lnTo>
                  <a:lnTo>
                    <a:pt x="30013" y="402648"/>
                  </a:lnTo>
                  <a:lnTo>
                    <a:pt x="17110" y="447254"/>
                  </a:lnTo>
                  <a:lnTo>
                    <a:pt x="7705" y="493238"/>
                  </a:lnTo>
                  <a:lnTo>
                    <a:pt x="1951" y="540448"/>
                  </a:lnTo>
                  <a:lnTo>
                    <a:pt x="0" y="588733"/>
                  </a:lnTo>
                  <a:lnTo>
                    <a:pt x="0" y="3532338"/>
                  </a:lnTo>
                  <a:lnTo>
                    <a:pt x="8818314" y="3532338"/>
                  </a:lnTo>
                  <a:lnTo>
                    <a:pt x="8866600" y="3530386"/>
                  </a:lnTo>
                  <a:lnTo>
                    <a:pt x="8913810" y="3524633"/>
                  </a:lnTo>
                  <a:lnTo>
                    <a:pt x="8959794" y="3515228"/>
                  </a:lnTo>
                  <a:lnTo>
                    <a:pt x="9004399" y="3502324"/>
                  </a:lnTo>
                  <a:lnTo>
                    <a:pt x="9047476" y="3486073"/>
                  </a:lnTo>
                  <a:lnTo>
                    <a:pt x="9088871" y="3466625"/>
                  </a:lnTo>
                  <a:lnTo>
                    <a:pt x="9128434" y="3444132"/>
                  </a:lnTo>
                  <a:lnTo>
                    <a:pt x="9166012" y="3418747"/>
                  </a:lnTo>
                  <a:lnTo>
                    <a:pt x="9201455" y="3390620"/>
                  </a:lnTo>
                  <a:lnTo>
                    <a:pt x="9234611" y="3359902"/>
                  </a:lnTo>
                  <a:lnTo>
                    <a:pt x="9265328" y="3326746"/>
                  </a:lnTo>
                  <a:lnTo>
                    <a:pt x="9293456" y="3291303"/>
                  </a:lnTo>
                  <a:lnTo>
                    <a:pt x="9318841" y="3253725"/>
                  </a:lnTo>
                  <a:lnTo>
                    <a:pt x="9341334" y="3214162"/>
                  </a:lnTo>
                  <a:lnTo>
                    <a:pt x="9360781" y="3172767"/>
                  </a:lnTo>
                  <a:lnTo>
                    <a:pt x="9377033" y="3129691"/>
                  </a:lnTo>
                  <a:lnTo>
                    <a:pt x="9389937" y="3085085"/>
                  </a:lnTo>
                  <a:lnTo>
                    <a:pt x="9399341" y="3039101"/>
                  </a:lnTo>
                  <a:lnTo>
                    <a:pt x="9405095" y="2991891"/>
                  </a:lnTo>
                  <a:lnTo>
                    <a:pt x="9407047" y="2943606"/>
                  </a:lnTo>
                  <a:lnTo>
                    <a:pt x="9407047" y="0"/>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8"/>
            <p:cNvSpPr/>
            <p:nvPr/>
          </p:nvSpPr>
          <p:spPr>
            <a:xfrm>
              <a:off x="1410404" y="1725460"/>
              <a:ext cx="9407525" cy="3532504"/>
            </a:xfrm>
            <a:custGeom>
              <a:avLst/>
              <a:gdLst/>
              <a:ahLst/>
              <a:cxnLst/>
              <a:rect l="l" t="t" r="r" b="b"/>
              <a:pathLst>
                <a:path w="9407525" h="3532504" extrusionOk="0">
                  <a:moveTo>
                    <a:pt x="588732" y="0"/>
                  </a:moveTo>
                  <a:lnTo>
                    <a:pt x="9407047" y="0"/>
                  </a:lnTo>
                  <a:lnTo>
                    <a:pt x="9407047" y="2943606"/>
                  </a:lnTo>
                  <a:lnTo>
                    <a:pt x="9405095" y="2991891"/>
                  </a:lnTo>
                  <a:lnTo>
                    <a:pt x="9399341" y="3039101"/>
                  </a:lnTo>
                  <a:lnTo>
                    <a:pt x="9389937" y="3085085"/>
                  </a:lnTo>
                  <a:lnTo>
                    <a:pt x="9377033" y="3129691"/>
                  </a:lnTo>
                  <a:lnTo>
                    <a:pt x="9360781" y="3172767"/>
                  </a:lnTo>
                  <a:lnTo>
                    <a:pt x="9341333" y="3214162"/>
                  </a:lnTo>
                  <a:lnTo>
                    <a:pt x="9318841" y="3253725"/>
                  </a:lnTo>
                  <a:lnTo>
                    <a:pt x="9293456" y="3291304"/>
                  </a:lnTo>
                  <a:lnTo>
                    <a:pt x="9265328" y="3326747"/>
                  </a:lnTo>
                  <a:lnTo>
                    <a:pt x="9234611" y="3359903"/>
                  </a:lnTo>
                  <a:lnTo>
                    <a:pt x="9201455" y="3390620"/>
                  </a:lnTo>
                  <a:lnTo>
                    <a:pt x="9166012" y="3418747"/>
                  </a:lnTo>
                  <a:lnTo>
                    <a:pt x="9128434" y="3444133"/>
                  </a:lnTo>
                  <a:lnTo>
                    <a:pt x="9088871" y="3466625"/>
                  </a:lnTo>
                  <a:lnTo>
                    <a:pt x="9047476" y="3486073"/>
                  </a:lnTo>
                  <a:lnTo>
                    <a:pt x="9004400" y="3502325"/>
                  </a:lnTo>
                  <a:lnTo>
                    <a:pt x="8959794" y="3515228"/>
                  </a:lnTo>
                  <a:lnTo>
                    <a:pt x="8913810" y="3524633"/>
                  </a:lnTo>
                  <a:lnTo>
                    <a:pt x="8866600" y="3530387"/>
                  </a:lnTo>
                  <a:lnTo>
                    <a:pt x="8818315" y="3532339"/>
                  </a:lnTo>
                  <a:lnTo>
                    <a:pt x="0" y="3532339"/>
                  </a:lnTo>
                  <a:lnTo>
                    <a:pt x="0" y="588733"/>
                  </a:lnTo>
                  <a:lnTo>
                    <a:pt x="1951" y="540448"/>
                  </a:lnTo>
                  <a:lnTo>
                    <a:pt x="7705" y="493237"/>
                  </a:lnTo>
                  <a:lnTo>
                    <a:pt x="17110" y="447254"/>
                  </a:lnTo>
                  <a:lnTo>
                    <a:pt x="30013" y="402648"/>
                  </a:lnTo>
                  <a:lnTo>
                    <a:pt x="46265" y="359571"/>
                  </a:lnTo>
                  <a:lnTo>
                    <a:pt x="65713" y="318176"/>
                  </a:lnTo>
                  <a:lnTo>
                    <a:pt x="88205" y="278613"/>
                  </a:lnTo>
                  <a:lnTo>
                    <a:pt x="113591" y="241035"/>
                  </a:lnTo>
                  <a:lnTo>
                    <a:pt x="141718" y="205592"/>
                  </a:lnTo>
                  <a:lnTo>
                    <a:pt x="172435" y="172436"/>
                  </a:lnTo>
                  <a:lnTo>
                    <a:pt x="205591" y="141718"/>
                  </a:lnTo>
                  <a:lnTo>
                    <a:pt x="241034" y="113591"/>
                  </a:lnTo>
                  <a:lnTo>
                    <a:pt x="278613" y="88205"/>
                  </a:lnTo>
                  <a:lnTo>
                    <a:pt x="318176" y="65713"/>
                  </a:lnTo>
                  <a:lnTo>
                    <a:pt x="359571" y="46265"/>
                  </a:lnTo>
                  <a:lnTo>
                    <a:pt x="402647" y="30014"/>
                  </a:lnTo>
                  <a:lnTo>
                    <a:pt x="447253" y="17110"/>
                  </a:lnTo>
                  <a:lnTo>
                    <a:pt x="493237" y="7705"/>
                  </a:lnTo>
                  <a:lnTo>
                    <a:pt x="540447" y="1951"/>
                  </a:lnTo>
                  <a:lnTo>
                    <a:pt x="588732" y="0"/>
                  </a:lnTo>
                  <a:close/>
                </a:path>
              </a:pathLst>
            </a:custGeom>
            <a:solidFill>
              <a:srgbClr val="31859C"/>
            </a:solidFill>
            <a:ln w="12700" cap="flat" cmpd="sng">
              <a:solidFill>
                <a:srgbClr val="172C5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0" name="Google Shape;150;p8"/>
          <p:cNvSpPr txBox="1"/>
          <p:nvPr/>
        </p:nvSpPr>
        <p:spPr>
          <a:xfrm>
            <a:off x="1998244" y="3014847"/>
            <a:ext cx="8646900" cy="1750459"/>
          </a:xfrm>
          <a:prstGeom prst="rect">
            <a:avLst/>
          </a:prstGeom>
          <a:noFill/>
          <a:ln>
            <a:noFill/>
          </a:ln>
        </p:spPr>
        <p:txBody>
          <a:bodyPr spcFirstLastPara="1" wrap="square" lIns="0" tIns="13950" rIns="0" bIns="0" anchor="t" anchorCtr="0">
            <a:spAutoFit/>
          </a:bodyPr>
          <a:lstStyle/>
          <a:p>
            <a:pPr marL="0" marR="0" lvl="0" indent="0" algn="ctr" rtl="0">
              <a:spcBef>
                <a:spcPts val="0"/>
              </a:spcBef>
              <a:spcAft>
                <a:spcPts val="0"/>
              </a:spcAft>
              <a:buNone/>
            </a:pPr>
            <a:r>
              <a:rPr lang="en-US" sz="2800" b="1">
                <a:solidFill>
                  <a:schemeClr val="dk1"/>
                </a:solidFill>
                <a:latin typeface="Tahoma"/>
                <a:ea typeface="Tahoma"/>
                <a:cs typeface="Tahoma"/>
                <a:sym typeface="Tahoma"/>
              </a:rPr>
              <a:t>How can advanced machine learning models, through multimodal analysis and data integration and treatment of lung cancer ?</a:t>
            </a:r>
            <a:endParaRPr sz="1800">
              <a:solidFill>
                <a:schemeClr val="dk1"/>
              </a:solidFill>
              <a:latin typeface="Calibri"/>
              <a:ea typeface="Calibri"/>
              <a:cs typeface="Calibri"/>
              <a:sym typeface="Calibri"/>
            </a:endParaRPr>
          </a:p>
          <a:p>
            <a:pPr marL="57150" marR="48260" lvl="0" indent="-635" algn="ctr" rtl="0">
              <a:lnSpc>
                <a:spcPct val="99600"/>
              </a:lnSpc>
              <a:spcBef>
                <a:spcPts val="110"/>
              </a:spcBef>
              <a:spcAft>
                <a:spcPts val="0"/>
              </a:spcAft>
              <a:buNone/>
            </a:pPr>
            <a:endParaRPr sz="2800" b="1">
              <a:solidFill>
                <a:schemeClr val="dk1"/>
              </a:solidFill>
              <a:latin typeface="Tahoma"/>
              <a:ea typeface="Tahoma"/>
              <a:cs typeface="Tahoma"/>
              <a:sym typeface="Tahoma"/>
            </a:endParaRPr>
          </a:p>
        </p:txBody>
      </p:sp>
      <p:grpSp>
        <p:nvGrpSpPr>
          <p:cNvPr id="151" name="Google Shape;151;p8"/>
          <p:cNvGrpSpPr/>
          <p:nvPr/>
        </p:nvGrpSpPr>
        <p:grpSpPr>
          <a:xfrm>
            <a:off x="4825" y="6134442"/>
            <a:ext cx="12180795" cy="713478"/>
            <a:chOff x="0" y="6042212"/>
            <a:chExt cx="12192000" cy="668655"/>
          </a:xfrm>
        </p:grpSpPr>
        <p:sp>
          <p:nvSpPr>
            <p:cNvPr id="152" name="Google Shape;152;p8"/>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53" name="Google Shape;153;p8"/>
            <p:cNvPicPr preferRelativeResize="0"/>
            <p:nvPr/>
          </p:nvPicPr>
          <p:blipFill rotWithShape="1">
            <a:blip r:embed="rId3">
              <a:alphaModFix/>
            </a:blip>
            <a:srcRect/>
            <a:stretch/>
          </p:blipFill>
          <p:spPr>
            <a:xfrm>
              <a:off x="208502" y="6208330"/>
              <a:ext cx="1859168" cy="331995"/>
            </a:xfrm>
            <a:prstGeom prst="rect">
              <a:avLst/>
            </a:prstGeom>
            <a:solidFill>
              <a:srgbClr val="31859C"/>
            </a:solidFill>
            <a:ln>
              <a:noFill/>
            </a:ln>
          </p:spPr>
        </p:pic>
      </p:grpSp>
      <p:sp>
        <p:nvSpPr>
          <p:cNvPr id="154" name="Google Shape;154;p8"/>
          <p:cNvSpPr txBox="1"/>
          <p:nvPr/>
        </p:nvSpPr>
        <p:spPr>
          <a:xfrm>
            <a:off x="3534537" y="6309341"/>
            <a:ext cx="3517265" cy="541623"/>
          </a:xfrm>
          <a:prstGeom prst="rect">
            <a:avLst/>
          </a:prstGeom>
          <a:solidFill>
            <a:srgbClr val="31859C"/>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IT21374524 | Waseek M.L.</a:t>
            </a:r>
            <a:endParaRPr/>
          </a:p>
          <a:p>
            <a:pPr marL="12700" marR="0" lvl="0" indent="0" algn="l" rtl="0">
              <a:lnSpc>
                <a:spcPct val="119444"/>
              </a:lnSpc>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 name="Google Shape;155;p8"/>
          <p:cNvSpPr txBox="1">
            <a:spLocks noGrp="1"/>
          </p:cNvSpPr>
          <p:nvPr>
            <p:ph type="ftr" idx="11"/>
          </p:nvPr>
        </p:nvSpPr>
        <p:spPr>
          <a:xfrm>
            <a:off x="7914624" y="6312423"/>
            <a:ext cx="2077010" cy="555280"/>
          </a:xfrm>
          <a:prstGeom prst="rect">
            <a:avLst/>
          </a:prstGeom>
          <a:solidFill>
            <a:srgbClr val="31859C"/>
          </a:solid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a:p>
            <a:pPr marL="12700" lvl="0" indent="0" algn="l" rtl="0">
              <a:lnSpc>
                <a:spcPct val="100000"/>
              </a:lnSpc>
              <a:spcBef>
                <a:spcPts val="10"/>
              </a:spcBef>
              <a:spcAft>
                <a:spcPts val="0"/>
              </a:spcAft>
              <a:buNone/>
            </a:pPr>
            <a:endParaRPr>
              <a:solidFill>
                <a:schemeClr val="dk1"/>
              </a:solidFill>
            </a:endParaRPr>
          </a:p>
        </p:txBody>
      </p:sp>
      <p:sp>
        <p:nvSpPr>
          <p:cNvPr id="156" name="Google Shape;156;p8"/>
          <p:cNvSpPr txBox="1"/>
          <p:nvPr/>
        </p:nvSpPr>
        <p:spPr>
          <a:xfrm>
            <a:off x="10854453" y="6351765"/>
            <a:ext cx="1131000" cy="278400"/>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7" name="Google Shape;167;p9"/>
          <p:cNvSpPr txBox="1">
            <a:spLocks noGrp="1"/>
          </p:cNvSpPr>
          <p:nvPr>
            <p:ph type="title"/>
          </p:nvPr>
        </p:nvSpPr>
        <p:spPr>
          <a:xfrm>
            <a:off x="479570" y="802131"/>
            <a:ext cx="8915218" cy="635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a:solidFill>
                  <a:schemeClr val="dk1"/>
                </a:solidFill>
              </a:rPr>
              <a:t>Specific Sub-Objectives</a:t>
            </a:r>
            <a:endParaRPr sz="4000">
              <a:solidFill>
                <a:schemeClr val="dk1"/>
              </a:solidFill>
            </a:endParaRPr>
          </a:p>
        </p:txBody>
      </p:sp>
      <p:sp>
        <p:nvSpPr>
          <p:cNvPr id="168" name="Google Shape;168;p9"/>
          <p:cNvSpPr/>
          <p:nvPr/>
        </p:nvSpPr>
        <p:spPr>
          <a:xfrm>
            <a:off x="481029" y="3169944"/>
            <a:ext cx="11034395" cy="871219"/>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9"/>
          <p:cNvSpPr/>
          <p:nvPr/>
        </p:nvSpPr>
        <p:spPr>
          <a:xfrm>
            <a:off x="460153" y="4433718"/>
            <a:ext cx="11055271" cy="1340945"/>
          </a:xfrm>
          <a:custGeom>
            <a:avLst/>
            <a:gdLst/>
            <a:ahLst/>
            <a:cxnLst/>
            <a:rect l="l" t="t" r="r" b="b"/>
            <a:pathLst>
              <a:path w="11034395" h="871220" extrusionOk="0">
                <a:moveTo>
                  <a:pt x="11034210" y="0"/>
                </a:moveTo>
                <a:lnTo>
                  <a:pt x="145179" y="0"/>
                </a:lnTo>
                <a:lnTo>
                  <a:pt x="99291" y="7401"/>
                </a:lnTo>
                <a:lnTo>
                  <a:pt x="59438" y="28011"/>
                </a:lnTo>
                <a:lnTo>
                  <a:pt x="28011" y="59439"/>
                </a:lnTo>
                <a:lnTo>
                  <a:pt x="7401" y="99292"/>
                </a:lnTo>
                <a:lnTo>
                  <a:pt x="0" y="145181"/>
                </a:lnTo>
                <a:lnTo>
                  <a:pt x="0" y="871065"/>
                </a:lnTo>
                <a:lnTo>
                  <a:pt x="10889030" y="871065"/>
                </a:lnTo>
                <a:lnTo>
                  <a:pt x="10934918" y="863663"/>
                </a:lnTo>
                <a:lnTo>
                  <a:pt x="10974772" y="843053"/>
                </a:lnTo>
                <a:lnTo>
                  <a:pt x="11006199" y="811625"/>
                </a:lnTo>
                <a:lnTo>
                  <a:pt x="11026809" y="771772"/>
                </a:lnTo>
                <a:lnTo>
                  <a:pt x="11034210" y="725883"/>
                </a:lnTo>
                <a:lnTo>
                  <a:pt x="11034210"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9"/>
          <p:cNvSpPr/>
          <p:nvPr/>
        </p:nvSpPr>
        <p:spPr>
          <a:xfrm>
            <a:off x="457754" y="2049930"/>
            <a:ext cx="10524490" cy="871219"/>
          </a:xfrm>
          <a:custGeom>
            <a:avLst/>
            <a:gdLst/>
            <a:ahLst/>
            <a:cxnLst/>
            <a:rect l="l" t="t" r="r" b="b"/>
            <a:pathLst>
              <a:path w="10524490" h="871219" extrusionOk="0">
                <a:moveTo>
                  <a:pt x="10524104" y="0"/>
                </a:moveTo>
                <a:lnTo>
                  <a:pt x="145178" y="0"/>
                </a:lnTo>
                <a:lnTo>
                  <a:pt x="99290" y="7401"/>
                </a:lnTo>
                <a:lnTo>
                  <a:pt x="59437" y="28011"/>
                </a:lnTo>
                <a:lnTo>
                  <a:pt x="28011" y="59438"/>
                </a:lnTo>
                <a:lnTo>
                  <a:pt x="7401" y="99290"/>
                </a:lnTo>
                <a:lnTo>
                  <a:pt x="0" y="145178"/>
                </a:lnTo>
                <a:lnTo>
                  <a:pt x="0" y="871065"/>
                </a:lnTo>
                <a:lnTo>
                  <a:pt x="10378925" y="871065"/>
                </a:lnTo>
                <a:lnTo>
                  <a:pt x="10424812" y="863663"/>
                </a:lnTo>
                <a:lnTo>
                  <a:pt x="10464665" y="843053"/>
                </a:lnTo>
                <a:lnTo>
                  <a:pt x="10496093" y="811626"/>
                </a:lnTo>
                <a:lnTo>
                  <a:pt x="10516703" y="771772"/>
                </a:lnTo>
                <a:lnTo>
                  <a:pt x="10524104" y="725885"/>
                </a:lnTo>
                <a:lnTo>
                  <a:pt x="10524104" y="0"/>
                </a:lnTo>
                <a:close/>
              </a:path>
            </a:pathLst>
          </a:custGeom>
          <a:solidFill>
            <a:srgbClr val="31859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9"/>
          <p:cNvSpPr txBox="1"/>
          <p:nvPr/>
        </p:nvSpPr>
        <p:spPr>
          <a:xfrm>
            <a:off x="649412" y="2046653"/>
            <a:ext cx="10705367" cy="3714991"/>
          </a:xfrm>
          <a:prstGeom prst="rect">
            <a:avLst/>
          </a:prstGeom>
          <a:noFill/>
          <a:ln>
            <a:noFill/>
          </a:ln>
        </p:spPr>
        <p:txBody>
          <a:bodyPr spcFirstLastPara="1" wrap="square" lIns="0" tIns="9525" rIns="0" bIns="0" anchor="t" anchorCtr="0">
            <a:spAutoFit/>
          </a:bodyPr>
          <a:lstStyle/>
          <a:p>
            <a:pPr marL="469900" marR="575945" indent="-457200">
              <a:lnSpc>
                <a:spcPct val="100800"/>
              </a:lnSpc>
              <a:buClr>
                <a:schemeClr val="dk1"/>
              </a:buClr>
              <a:buSzPts val="2400"/>
              <a:buFont typeface="Arial"/>
              <a:buChar char="•"/>
            </a:pPr>
            <a:r>
              <a:rPr lang="en-US" sz="2400" b="1">
                <a:solidFill>
                  <a:schemeClr val="dk1"/>
                </a:solidFill>
                <a:ea typeface="Tahoma"/>
                <a:sym typeface="Tahoma"/>
              </a:rPr>
              <a:t>Dataset &amp; Model Setup</a:t>
            </a:r>
            <a:r>
              <a:rPr lang="en-US" sz="2400">
                <a:solidFill>
                  <a:schemeClr val="dk1"/>
                </a:solidFill>
                <a:ea typeface="Tahoma"/>
                <a:sym typeface="Tahoma"/>
              </a:rPr>
              <a:t> –</a:t>
            </a:r>
            <a:r>
              <a:rPr lang="en-US" sz="2400" b="1">
                <a:solidFill>
                  <a:schemeClr val="dk1"/>
                </a:solidFill>
                <a:ea typeface="Tahoma"/>
                <a:sym typeface="Tahoma"/>
              </a:rPr>
              <a:t> Successfully selected LIDC-IDRI &amp; TCIA datasets and implemented ResNet-50 for feature extraction. </a:t>
            </a:r>
            <a:r>
              <a:rPr lang="en-US" sz="2400">
                <a:solidFill>
                  <a:schemeClr val="dk1"/>
                </a:solidFill>
                <a:ea typeface="Tahoma"/>
                <a:sym typeface="Tahoma"/>
              </a:rPr>
              <a:t>✅</a:t>
            </a:r>
            <a:endParaRPr lang="en-US" sz="2400" b="1">
              <a:solidFill>
                <a:schemeClr val="dk1"/>
              </a:solidFill>
              <a:latin typeface="Tahoma"/>
              <a:ea typeface="Tahoma"/>
              <a:cs typeface="Tahoma"/>
            </a:endParaRPr>
          </a:p>
          <a:p>
            <a:pPr marL="469900" marR="575945" lvl="0" indent="-304800" algn="l" rtl="0">
              <a:lnSpc>
                <a:spcPct val="100800"/>
              </a:lnSpc>
              <a:spcBef>
                <a:spcPts val="75"/>
              </a:spcBef>
              <a:spcAft>
                <a:spcPts val="0"/>
              </a:spcAft>
              <a:buClr>
                <a:schemeClr val="dk1"/>
              </a:buClr>
              <a:buSzPts val="2400"/>
              <a:buFont typeface="Arial"/>
              <a:buNone/>
            </a:pPr>
            <a:endParaRPr lang="en-US" sz="2400" b="1">
              <a:solidFill>
                <a:schemeClr val="dk1"/>
              </a:solidFill>
              <a:latin typeface="Tahoma"/>
              <a:ea typeface="Tahoma"/>
              <a:cs typeface="Tahoma"/>
            </a:endParaRPr>
          </a:p>
          <a:p>
            <a:pPr marL="342900" indent="-342900">
              <a:buClr>
                <a:srgbClr val="FFFFFF"/>
              </a:buClr>
              <a:buSzPts val="2400"/>
              <a:buFont typeface="Arial"/>
              <a:buChar char="•"/>
            </a:pPr>
            <a:r>
              <a:rPr lang="en-US" sz="2400" b="1">
                <a:solidFill>
                  <a:schemeClr val="dk1"/>
                </a:solidFill>
                <a:ea typeface="Tahoma"/>
                <a:sym typeface="Tahoma"/>
              </a:rPr>
              <a:t>Tumor &amp; Pathology Extraction – Extracted tumor location and TNM pathology features from DICOM PET/CT scans</a:t>
            </a:r>
            <a:r>
              <a:rPr lang="en-US" sz="2400">
                <a:solidFill>
                  <a:schemeClr val="dk1"/>
                </a:solidFill>
                <a:ea typeface="Tahoma"/>
                <a:sym typeface="Tahoma"/>
              </a:rPr>
              <a:t>. ✅</a:t>
            </a:r>
            <a:endParaRPr lang="en-US" sz="2400">
              <a:solidFill>
                <a:schemeClr val="dk1"/>
              </a:solidFill>
              <a:ea typeface="Tahoma"/>
            </a:endParaRPr>
          </a:p>
          <a:p>
            <a:pPr marL="0" marR="0" lvl="0" indent="0" algn="l" rtl="0">
              <a:lnSpc>
                <a:spcPct val="100000"/>
              </a:lnSpc>
              <a:spcBef>
                <a:spcPts val="0"/>
              </a:spcBef>
              <a:spcAft>
                <a:spcPts val="0"/>
              </a:spcAft>
              <a:buClr>
                <a:srgbClr val="FFFFFF"/>
              </a:buClr>
              <a:buSzPts val="2900"/>
              <a:buFont typeface="Arial"/>
              <a:buNone/>
            </a:pPr>
            <a:endParaRPr sz="2900">
              <a:solidFill>
                <a:schemeClr val="dk1"/>
              </a:solidFill>
              <a:latin typeface="Tahoma"/>
              <a:ea typeface="Tahoma"/>
              <a:cs typeface="Tahoma"/>
              <a:sym typeface="Tahoma"/>
            </a:endParaRPr>
          </a:p>
          <a:p>
            <a:pPr marL="481965" marR="5080" indent="-457200">
              <a:lnSpc>
                <a:spcPct val="100800"/>
              </a:lnSpc>
              <a:spcBef>
                <a:spcPts val="2095"/>
              </a:spcBef>
              <a:buClr>
                <a:schemeClr val="dk1"/>
              </a:buClr>
              <a:buSzPts val="2400"/>
              <a:buFont typeface="Arial"/>
              <a:buChar char="•"/>
            </a:pPr>
            <a:r>
              <a:rPr lang="en-US" sz="2400" b="1">
                <a:solidFill>
                  <a:schemeClr val="dk1"/>
                </a:solidFill>
                <a:ea typeface="Tahoma"/>
                <a:sym typeface="Tahoma"/>
              </a:rPr>
              <a:t>improve feature extraction and classification accuracy. Hyperparameter tuning and advanced augmentation techniques should also be explored</a:t>
            </a:r>
            <a:r>
              <a:rPr lang="en-US" sz="2400">
                <a:solidFill>
                  <a:schemeClr val="dk1"/>
                </a:solidFill>
                <a:ea typeface="Tahoma"/>
                <a:sym typeface="Tahoma"/>
              </a:rPr>
              <a:t>. ❌</a:t>
            </a:r>
          </a:p>
        </p:txBody>
      </p:sp>
      <p:grpSp>
        <p:nvGrpSpPr>
          <p:cNvPr id="172" name="Google Shape;172;p9"/>
          <p:cNvGrpSpPr/>
          <p:nvPr/>
        </p:nvGrpSpPr>
        <p:grpSpPr>
          <a:xfrm>
            <a:off x="0" y="6181112"/>
            <a:ext cx="12192000" cy="668655"/>
            <a:chOff x="0" y="6042212"/>
            <a:chExt cx="12192000" cy="668655"/>
          </a:xfrm>
        </p:grpSpPr>
        <p:sp>
          <p:nvSpPr>
            <p:cNvPr id="173" name="Google Shape;173;p9"/>
            <p:cNvSpPr/>
            <p:nvPr/>
          </p:nvSpPr>
          <p:spPr>
            <a:xfrm>
              <a:off x="0" y="6042212"/>
              <a:ext cx="12192000" cy="668655"/>
            </a:xfrm>
            <a:custGeom>
              <a:avLst/>
              <a:gdLst/>
              <a:ahLst/>
              <a:cxnLst/>
              <a:rect l="l" t="t" r="r" b="b"/>
              <a:pathLst>
                <a:path w="12192000" h="668654" extrusionOk="0">
                  <a:moveTo>
                    <a:pt x="0" y="668147"/>
                  </a:moveTo>
                  <a:lnTo>
                    <a:pt x="0" y="0"/>
                  </a:lnTo>
                  <a:lnTo>
                    <a:pt x="12192000" y="0"/>
                  </a:lnTo>
                  <a:lnTo>
                    <a:pt x="12192000" y="668147"/>
                  </a:lnTo>
                  <a:lnTo>
                    <a:pt x="0" y="668147"/>
                  </a:lnTo>
                  <a:close/>
                </a:path>
              </a:pathLst>
            </a:custGeom>
            <a:solidFill>
              <a:srgbClr val="31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4" name="Google Shape;174;p9"/>
            <p:cNvPicPr preferRelativeResize="0"/>
            <p:nvPr/>
          </p:nvPicPr>
          <p:blipFill rotWithShape="1">
            <a:blip r:embed="rId3">
              <a:alphaModFix/>
            </a:blip>
            <a:srcRect/>
            <a:stretch/>
          </p:blipFill>
          <p:spPr>
            <a:xfrm>
              <a:off x="208502" y="6208330"/>
              <a:ext cx="1859168" cy="331995"/>
            </a:xfrm>
            <a:prstGeom prst="rect">
              <a:avLst/>
            </a:prstGeom>
            <a:solidFill>
              <a:srgbClr val="31859C"/>
            </a:solidFill>
            <a:ln>
              <a:noFill/>
            </a:ln>
          </p:spPr>
        </p:pic>
      </p:grpSp>
      <p:sp>
        <p:nvSpPr>
          <p:cNvPr id="175" name="Google Shape;175;p9"/>
          <p:cNvSpPr txBox="1"/>
          <p:nvPr/>
        </p:nvSpPr>
        <p:spPr>
          <a:xfrm>
            <a:off x="3552123" y="6367216"/>
            <a:ext cx="3517265" cy="264624"/>
          </a:xfrm>
          <a:prstGeom prst="rect">
            <a:avLst/>
          </a:prstGeom>
          <a:solidFill>
            <a:srgbClr val="31859C"/>
          </a:solidFill>
          <a:ln>
            <a:noFill/>
          </a:ln>
        </p:spPr>
        <p:txBody>
          <a:bodyPr spcFirstLastPara="1" wrap="square" lIns="0" tIns="0" rIns="0" bIns="0" anchor="t" anchorCtr="0">
            <a:spAutoFit/>
          </a:bodyPr>
          <a:lstStyle/>
          <a:p>
            <a:pPr marL="12700" marR="0" lvl="0" indent="0" algn="l" rtl="0">
              <a:lnSpc>
                <a:spcPct val="119444"/>
              </a:lnSpc>
              <a:spcBef>
                <a:spcPts val="0"/>
              </a:spcBef>
              <a:spcAft>
                <a:spcPts val="0"/>
              </a:spcAft>
              <a:buNone/>
            </a:pPr>
            <a:r>
              <a:rPr lang="en-US" sz="1800">
                <a:solidFill>
                  <a:schemeClr val="dk1"/>
                </a:solidFill>
                <a:latin typeface="Trebuchet MS"/>
                <a:ea typeface="Trebuchet MS"/>
                <a:cs typeface="Trebuchet MS"/>
                <a:sym typeface="Trebuchet MS"/>
              </a:rPr>
              <a:t>IT21374524 | Waseek M.L.</a:t>
            </a:r>
            <a:endParaRPr sz="1800">
              <a:solidFill>
                <a:schemeClr val="dk1"/>
              </a:solidFill>
              <a:latin typeface="Trebuchet MS"/>
              <a:ea typeface="Trebuchet MS"/>
              <a:cs typeface="Trebuchet MS"/>
              <a:sym typeface="Trebuchet MS"/>
            </a:endParaRPr>
          </a:p>
        </p:txBody>
      </p:sp>
      <p:sp>
        <p:nvSpPr>
          <p:cNvPr id="176" name="Google Shape;176;p9"/>
          <p:cNvSpPr txBox="1">
            <a:spLocks noGrp="1"/>
          </p:cNvSpPr>
          <p:nvPr>
            <p:ph type="dt" idx="10"/>
          </p:nvPr>
        </p:nvSpPr>
        <p:spPr>
          <a:xfrm>
            <a:off x="10839915" y="6364202"/>
            <a:ext cx="1130934" cy="278281"/>
          </a:xfrm>
          <a:prstGeom prst="rect">
            <a:avLst/>
          </a:prstGeom>
          <a:solidFill>
            <a:srgbClr val="FBD4B4"/>
          </a:solidFill>
          <a:ln>
            <a:noFill/>
          </a:ln>
        </p:spPr>
        <p:txBody>
          <a:bodyPr spcFirstLastPara="1" wrap="square" lIns="0" tIns="1250" rIns="0" bIns="0" anchor="t" anchorCtr="0">
            <a:spAutoFit/>
          </a:bodyPr>
          <a:lstStyle/>
          <a:p>
            <a:pPr marL="12700" lvl="0" indent="0" algn="l" rtl="0">
              <a:lnSpc>
                <a:spcPct val="100000"/>
              </a:lnSpc>
              <a:spcBef>
                <a:spcPts val="0"/>
              </a:spcBef>
              <a:spcAft>
                <a:spcPts val="0"/>
              </a:spcAft>
              <a:buNone/>
            </a:pPr>
            <a:r>
              <a:rPr lang="en-US">
                <a:solidFill>
                  <a:schemeClr val="dk1"/>
                </a:solidFill>
              </a:rPr>
              <a:t>2025/03/19</a:t>
            </a:r>
            <a:endParaRPr>
              <a:solidFill>
                <a:schemeClr val="dk1"/>
              </a:solidFill>
            </a:endParaRPr>
          </a:p>
        </p:txBody>
      </p:sp>
      <p:sp>
        <p:nvSpPr>
          <p:cNvPr id="177" name="Google Shape;177;p9"/>
          <p:cNvSpPr txBox="1">
            <a:spLocks noGrp="1"/>
          </p:cNvSpPr>
          <p:nvPr>
            <p:ph type="ftr" idx="11"/>
          </p:nvPr>
        </p:nvSpPr>
        <p:spPr>
          <a:xfrm>
            <a:off x="7932210" y="6370298"/>
            <a:ext cx="2200274" cy="278281"/>
          </a:xfrm>
          <a:prstGeom prst="rect">
            <a:avLst/>
          </a:prstGeom>
          <a:solidFill>
            <a:srgbClr val="31859C"/>
          </a:solidFill>
          <a:ln>
            <a:noFill/>
          </a:ln>
        </p:spPr>
        <p:txBody>
          <a:bodyPr spcFirstLastPara="1" wrap="square" lIns="0" tIns="1250" rIns="0" bIns="0" anchor="t" anchorCtr="0">
            <a:spAutoFit/>
          </a:bodyPr>
          <a:lstStyle/>
          <a:p>
            <a:pPr marL="0" lvl="0" indent="0" algn="l" rtl="0">
              <a:spcBef>
                <a:spcPts val="0"/>
              </a:spcBef>
              <a:spcAft>
                <a:spcPts val="0"/>
              </a:spcAft>
              <a:buNone/>
            </a:pPr>
            <a:r>
              <a:rPr lang="en-US">
                <a:solidFill>
                  <a:schemeClr val="dk1"/>
                </a:solidFill>
              </a:rPr>
              <a:t>Project ID: 24-25J-211</a:t>
            </a:r>
            <a:endParaRPr/>
          </a:p>
        </p:txBody>
      </p:sp>
      <p:sp>
        <p:nvSpPr>
          <p:cNvPr id="178" name="Google Shape;178;p9"/>
          <p:cNvSpPr txBox="1"/>
          <p:nvPr/>
        </p:nvSpPr>
        <p:spPr>
          <a:xfrm>
            <a:off x="10839915" y="6375777"/>
            <a:ext cx="1130934" cy="278281"/>
          </a:xfrm>
          <a:prstGeom prst="rect">
            <a:avLst/>
          </a:prstGeom>
          <a:solidFill>
            <a:srgbClr val="31859C"/>
          </a:solidFill>
          <a:ln>
            <a:noFill/>
          </a:ln>
        </p:spPr>
        <p:txBody>
          <a:bodyPr spcFirstLastPara="1" wrap="square" lIns="0" tIns="1250" rIns="0" bIns="0" anchor="t" anchorCtr="0">
            <a:spAutoFit/>
          </a:bodyPr>
          <a:lstStyle/>
          <a:p>
            <a:pPr marL="12700" marR="0" lvl="0" indent="0" algn="l" rtl="0">
              <a:spcBef>
                <a:spcPts val="0"/>
              </a:spcBef>
              <a:spcAft>
                <a:spcPts val="0"/>
              </a:spcAft>
              <a:buNone/>
            </a:pPr>
            <a:r>
              <a:rPr lang="en-US" sz="1800">
                <a:solidFill>
                  <a:schemeClr val="dk1"/>
                </a:solidFill>
                <a:latin typeface="Calibri"/>
                <a:ea typeface="Calibri"/>
                <a:cs typeface="Calibri"/>
                <a:sym typeface="Calibri"/>
              </a:rPr>
              <a:t>2025/03/19</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96B3B2-9B22-4870-8998-0B8CB3DDF9F2}">
  <ds:schemaRefs>
    <ds:schemaRef ds:uri="http://purl.org/dc/elements/1.1/"/>
    <ds:schemaRef ds:uri="http://purl.org/dc/terms/"/>
    <ds:schemaRef ds:uri="http://purl.org/dc/dcmitype/"/>
    <ds:schemaRef ds:uri="http://www.w3.org/XML/1998/namespace"/>
    <ds:schemaRef ds:uri="http://schemas.microsoft.com/office/2006/documentManagement/types"/>
    <ds:schemaRef ds:uri="4da6588c-a52b-4d0b-8663-93e0f7ef87c0"/>
    <ds:schemaRef ds:uri="db72c12f-87a4-44ab-bbc5-4cc8306b158a"/>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429DEAE5-D365-4265-A9A1-E6C16AB53B07}"/>
</file>

<file path=customXml/itemProps3.xml><?xml version="1.0" encoding="utf-8"?>
<ds:datastoreItem xmlns:ds="http://schemas.openxmlformats.org/officeDocument/2006/customXml" ds:itemID="{937B5178-02B2-4CD4-A536-7430734569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3189</Words>
  <Application>Microsoft Office PowerPoint</Application>
  <PresentationFormat>Widescreen</PresentationFormat>
  <Paragraphs>450</Paragraphs>
  <Slides>59</Slides>
  <Notes>50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PowerPoint Presentation</vt:lpstr>
      <vt:lpstr>INTRODUCTION</vt:lpstr>
      <vt:lpstr>Introduction</vt:lpstr>
      <vt:lpstr>Research Ǫuestions?</vt:lpstr>
      <vt:lpstr>PowerPoint Presentation</vt:lpstr>
      <vt:lpstr>PowerPoint Presentation</vt:lpstr>
      <vt:lpstr>Research Ǫuestion</vt:lpstr>
      <vt:lpstr>Specific Sub-Objectives</vt:lpstr>
      <vt:lpstr>Data Set </vt:lpstr>
      <vt:lpstr>Methodology</vt:lpstr>
      <vt:lpstr>Methodology</vt:lpstr>
      <vt:lpstr>Models</vt:lpstr>
      <vt:lpstr>Model Validation</vt:lpstr>
      <vt:lpstr>Challenges </vt:lpstr>
      <vt:lpstr>PowerPoint Presentation</vt:lpstr>
      <vt:lpstr>Research Gap</vt:lpstr>
      <vt:lpstr>Methodology – Technologies &amp; Techniques</vt:lpstr>
      <vt:lpstr>PowerPoint Presentation</vt:lpstr>
      <vt:lpstr>Research Question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Question</vt:lpstr>
      <vt:lpstr>Challenges</vt:lpstr>
      <vt:lpstr>Specific Sub-Objectives</vt:lpstr>
      <vt:lpstr>PowerPoint Presentation</vt:lpstr>
      <vt:lpstr>Dataset and Techniques</vt:lpstr>
      <vt:lpstr>PowerPoint Presentation</vt:lpstr>
      <vt:lpstr>PowerPoint Presentation</vt:lpstr>
      <vt:lpstr>Research Gap</vt:lpstr>
      <vt:lpstr>Feature importance </vt:lpstr>
      <vt:lpstr>Validation accuracy report</vt:lpstr>
      <vt:lpstr>Methodology – Technologies &amp; Techniques</vt:lpstr>
      <vt:lpstr>PowerPoint Presentation</vt:lpstr>
      <vt:lpstr>Research Objectives</vt:lpstr>
      <vt:lpstr>Data Set Overview</vt:lpstr>
      <vt:lpstr>Methodologies</vt:lpstr>
      <vt:lpstr>ML models used</vt:lpstr>
      <vt:lpstr>Results and Interpretation</vt:lpstr>
      <vt:lpstr>PowerPoint Presentation</vt:lpstr>
      <vt:lpstr>Results and Interpretation</vt:lpstr>
      <vt:lpstr>PowerPoint Presentation</vt:lpstr>
      <vt:lpstr>Results and Interpretation</vt:lpstr>
      <vt:lpstr>PowerPoint Presentation</vt:lpstr>
      <vt:lpstr>ML model tiering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Irfan N. A. A it21331022</dc:creator>
  <cp:lastModifiedBy>Irfan N. A. A it21331022</cp:lastModifiedBy>
  <cp:revision>3</cp:revision>
  <dcterms:created xsi:type="dcterms:W3CDTF">2024-12-05T13:50:09Z</dcterms:created>
  <dcterms:modified xsi:type="dcterms:W3CDTF">2025-04-11T20:08:01Z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2024-02-22T00:00:00Z</vt:filetime>
  </property>
  <property fmtid="{D5CDD505-2E9C-101B-9397-08002B2CF9AE}" pid="3" name="LastSaved">
    <vt:filetime>2024-08-13T00:00:00Z</vt:filetime>
  </property>
  <property fmtid="{D5CDD505-2E9C-101B-9397-08002B2CF9AE}" pid="4" name="ContentTypeId">
    <vt:lpwstr>0x0101007D2C76CD229CDD4285A19EEDA46A2A94</vt:lpwstr>
  </property>
</Properties>
</file>